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5"/>
  </p:notesMasterIdLst>
  <p:handoutMasterIdLst>
    <p:handoutMasterId r:id="rId76"/>
  </p:handoutMasterIdLst>
  <p:sldIdLst>
    <p:sldId id="328" r:id="rId2"/>
    <p:sldId id="660" r:id="rId3"/>
    <p:sldId id="396" r:id="rId4"/>
    <p:sldId id="401" r:id="rId5"/>
    <p:sldId id="397" r:id="rId6"/>
    <p:sldId id="261" r:id="rId7"/>
    <p:sldId id="833" r:id="rId8"/>
    <p:sldId id="262" r:id="rId9"/>
    <p:sldId id="464" r:id="rId10"/>
    <p:sldId id="466" r:id="rId11"/>
    <p:sldId id="468" r:id="rId12"/>
    <p:sldId id="834" r:id="rId13"/>
    <p:sldId id="470" r:id="rId14"/>
    <p:sldId id="836" r:id="rId15"/>
    <p:sldId id="837" r:id="rId16"/>
    <p:sldId id="838" r:id="rId17"/>
    <p:sldId id="839" r:id="rId18"/>
    <p:sldId id="840" r:id="rId19"/>
    <p:sldId id="841" r:id="rId20"/>
    <p:sldId id="842" r:id="rId21"/>
    <p:sldId id="843" r:id="rId22"/>
    <p:sldId id="844" r:id="rId23"/>
    <p:sldId id="845" r:id="rId24"/>
    <p:sldId id="846" r:id="rId25"/>
    <p:sldId id="847" r:id="rId26"/>
    <p:sldId id="848" r:id="rId27"/>
    <p:sldId id="849" r:id="rId28"/>
    <p:sldId id="850" r:id="rId29"/>
    <p:sldId id="851" r:id="rId30"/>
    <p:sldId id="852" r:id="rId31"/>
    <p:sldId id="853" r:id="rId32"/>
    <p:sldId id="854" r:id="rId33"/>
    <p:sldId id="855" r:id="rId34"/>
    <p:sldId id="856" r:id="rId35"/>
    <p:sldId id="857" r:id="rId36"/>
    <p:sldId id="858" r:id="rId37"/>
    <p:sldId id="859" r:id="rId38"/>
    <p:sldId id="860" r:id="rId39"/>
    <p:sldId id="861" r:id="rId40"/>
    <p:sldId id="862" r:id="rId41"/>
    <p:sldId id="863" r:id="rId42"/>
    <p:sldId id="864" r:id="rId43"/>
    <p:sldId id="865" r:id="rId44"/>
    <p:sldId id="866" r:id="rId45"/>
    <p:sldId id="867" r:id="rId46"/>
    <p:sldId id="868" r:id="rId47"/>
    <p:sldId id="869" r:id="rId48"/>
    <p:sldId id="870" r:id="rId49"/>
    <p:sldId id="871" r:id="rId50"/>
    <p:sldId id="872" r:id="rId51"/>
    <p:sldId id="899" r:id="rId52"/>
    <p:sldId id="873" r:id="rId53"/>
    <p:sldId id="874" r:id="rId54"/>
    <p:sldId id="875" r:id="rId55"/>
    <p:sldId id="876" r:id="rId56"/>
    <p:sldId id="877" r:id="rId57"/>
    <p:sldId id="878" r:id="rId58"/>
    <p:sldId id="879" r:id="rId59"/>
    <p:sldId id="880" r:id="rId60"/>
    <p:sldId id="881" r:id="rId61"/>
    <p:sldId id="882" r:id="rId62"/>
    <p:sldId id="883" r:id="rId63"/>
    <p:sldId id="884" r:id="rId64"/>
    <p:sldId id="885" r:id="rId65"/>
    <p:sldId id="886" r:id="rId66"/>
    <p:sldId id="887" r:id="rId67"/>
    <p:sldId id="888" r:id="rId68"/>
    <p:sldId id="889" r:id="rId69"/>
    <p:sldId id="890" r:id="rId70"/>
    <p:sldId id="891" r:id="rId71"/>
    <p:sldId id="892" r:id="rId72"/>
    <p:sldId id="830" r:id="rId73"/>
    <p:sldId id="893" r:id="rId7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068A8"/>
    <a:srgbClr val="74508A"/>
    <a:srgbClr val="E6E6E6"/>
    <a:srgbClr val="E8E8E8"/>
    <a:srgbClr val="D86424"/>
    <a:srgbClr val="FCA600"/>
    <a:srgbClr val="874694"/>
    <a:srgbClr val="FFCC66"/>
    <a:srgbClr val="FFCE06"/>
    <a:srgbClr val="2069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118" autoAdjust="0"/>
    <p:restoredTop sz="93557" autoAdjust="0"/>
  </p:normalViewPr>
  <p:slideViewPr>
    <p:cSldViewPr snapToGrid="0">
      <p:cViewPr varScale="1">
        <p:scale>
          <a:sx n="59" d="100"/>
          <a:sy n="59" d="100"/>
        </p:scale>
        <p:origin x="584" y="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9BD4F264-5077-43CE-8FBA-7503A8AA86C2}" type="doc">
      <dgm:prSet loTypeId="urn:microsoft.com/office/officeart/2005/8/layout/arrow6#1" loCatId="process" qsTypeId="urn:microsoft.com/office/officeart/2005/8/quickstyle/simple1#1" qsCatId="simple" csTypeId="urn:microsoft.com/office/officeart/2005/8/colors/accent1_2#1" csCatId="accent1" phldr="1"/>
      <dgm:spPr/>
      <dgm:t>
        <a:bodyPr/>
        <a:lstStyle/>
        <a:p>
          <a:endParaRPr lang="zh-CN" altLang="en-US"/>
        </a:p>
      </dgm:t>
    </dgm:pt>
    <dgm:pt modelId="{18705A43-698F-433E-9910-E3855A078238}">
      <dgm:prSet phldrT="[文本]"/>
      <dgm:spPr/>
      <dgm:t>
        <a:bodyPr/>
        <a:lstStyle/>
        <a:p>
          <a:r>
            <a:rPr lang="en-US" altLang="zh-CN" dirty="0"/>
            <a:t>Text Analysis</a:t>
          </a:r>
          <a:endParaRPr lang="zh-CN" altLang="en-US" dirty="0"/>
        </a:p>
      </dgm:t>
    </dgm:pt>
    <dgm:pt modelId="{CE0089CD-7D95-4E6E-9CA0-D982CA766BAC}" type="parTrans" cxnId="{EAF868D7-314C-4C2C-BE3B-5D34FB41A26D}">
      <dgm:prSet/>
      <dgm:spPr/>
      <dgm:t>
        <a:bodyPr/>
        <a:lstStyle/>
        <a:p>
          <a:endParaRPr lang="zh-CN" altLang="en-US"/>
        </a:p>
      </dgm:t>
    </dgm:pt>
    <dgm:pt modelId="{2076C768-D0CF-4C66-B1A0-633C48AF66D8}" type="sibTrans" cxnId="{EAF868D7-314C-4C2C-BE3B-5D34FB41A26D}">
      <dgm:prSet/>
      <dgm:spPr/>
      <dgm:t>
        <a:bodyPr/>
        <a:lstStyle/>
        <a:p>
          <a:endParaRPr lang="zh-CN" altLang="en-US"/>
        </a:p>
      </dgm:t>
    </dgm:pt>
    <dgm:pt modelId="{D0B77696-2C3D-4CA5-8F26-06A33A9D0DB7}">
      <dgm:prSet phldrT="[文本]"/>
      <dgm:spPr/>
      <dgm:t>
        <a:bodyPr/>
        <a:lstStyle/>
        <a:p>
          <a:r>
            <a:rPr lang="en-US" altLang="zh-CN" dirty="0"/>
            <a:t>Language Focus</a:t>
          </a:r>
          <a:endParaRPr lang="zh-CN" altLang="en-US" dirty="0"/>
        </a:p>
      </dgm:t>
    </dgm:pt>
    <dgm:pt modelId="{0E085ECD-7FE9-4FAC-9425-C0CD64CB4257}" type="parTrans" cxnId="{6D727A5A-25A6-4922-B977-CD2560852AC1}">
      <dgm:prSet/>
      <dgm:spPr/>
      <dgm:t>
        <a:bodyPr/>
        <a:lstStyle/>
        <a:p>
          <a:endParaRPr lang="zh-CN" altLang="en-US"/>
        </a:p>
      </dgm:t>
    </dgm:pt>
    <dgm:pt modelId="{10E9D0B7-8607-4A14-92B0-8E52B60F7740}" type="sibTrans" cxnId="{6D727A5A-25A6-4922-B977-CD2560852AC1}">
      <dgm:prSet/>
      <dgm:spPr/>
      <dgm:t>
        <a:bodyPr/>
        <a:lstStyle/>
        <a:p>
          <a:endParaRPr lang="zh-CN" altLang="en-US"/>
        </a:p>
      </dgm:t>
    </dgm:pt>
    <dgm:pt modelId="{68776FEB-C07E-47CD-BA1C-2E851E938177}" type="pres">
      <dgm:prSet presAssocID="{9BD4F264-5077-43CE-8FBA-7503A8AA86C2}" presName="compositeShape" presStyleCnt="0">
        <dgm:presLayoutVars>
          <dgm:chMax val="2"/>
          <dgm:dir/>
          <dgm:resizeHandles val="exact"/>
        </dgm:presLayoutVars>
      </dgm:prSet>
      <dgm:spPr/>
    </dgm:pt>
    <dgm:pt modelId="{8A313109-D524-484B-B941-F3AC206CB270}" type="pres">
      <dgm:prSet presAssocID="{9BD4F264-5077-43CE-8FBA-7503A8AA86C2}" presName="ribbon" presStyleLbl="node1" presStyleIdx="0" presStyleCnt="1" custScaleX="85586" custScaleY="89761" custLinFactNeighborX="-2036" custLinFactNeighborY="-3010"/>
      <dgm:spPr/>
    </dgm:pt>
    <dgm:pt modelId="{4E1C95DA-1E0A-480B-B9F0-EEDC608EAB9E}" type="pres">
      <dgm:prSet presAssocID="{9BD4F264-5077-43CE-8FBA-7503A8AA86C2}" presName="leftArrowText" presStyleLbl="node1" presStyleIdx="0" presStyleCnt="1">
        <dgm:presLayoutVars>
          <dgm:chMax val="0"/>
          <dgm:bulletEnabled val="1"/>
        </dgm:presLayoutVars>
      </dgm:prSet>
      <dgm:spPr/>
    </dgm:pt>
    <dgm:pt modelId="{9F968956-9A7D-4173-A197-4218AD526706}" type="pres">
      <dgm:prSet presAssocID="{9BD4F264-5077-43CE-8FBA-7503A8AA86C2}" presName="rightArrowText" presStyleLbl="node1" presStyleIdx="0" presStyleCnt="1">
        <dgm:presLayoutVars>
          <dgm:chMax val="0"/>
          <dgm:bulletEnabled val="1"/>
        </dgm:presLayoutVars>
      </dgm:prSet>
      <dgm:spPr/>
    </dgm:pt>
  </dgm:ptLst>
  <dgm:cxnLst>
    <dgm:cxn modelId="{CF1D2D03-EA46-48D2-A3D1-8B98DC50CF8B}" type="presOf" srcId="{D0B77696-2C3D-4CA5-8F26-06A33A9D0DB7}" destId="{9F968956-9A7D-4173-A197-4218AD526706}" srcOrd="0" destOrd="0" presId="urn:microsoft.com/office/officeart/2005/8/layout/arrow6#1"/>
    <dgm:cxn modelId="{6D727A5A-25A6-4922-B977-CD2560852AC1}" srcId="{9BD4F264-5077-43CE-8FBA-7503A8AA86C2}" destId="{D0B77696-2C3D-4CA5-8F26-06A33A9D0DB7}" srcOrd="1" destOrd="0" parTransId="{0E085ECD-7FE9-4FAC-9425-C0CD64CB4257}" sibTransId="{10E9D0B7-8607-4A14-92B0-8E52B60F7740}"/>
    <dgm:cxn modelId="{D170FF7D-8701-4883-9791-A67393FAE96F}" type="presOf" srcId="{9BD4F264-5077-43CE-8FBA-7503A8AA86C2}" destId="{68776FEB-C07E-47CD-BA1C-2E851E938177}" srcOrd="0" destOrd="0" presId="urn:microsoft.com/office/officeart/2005/8/layout/arrow6#1"/>
    <dgm:cxn modelId="{33FA14BF-55E9-4E3C-BAEF-94F1593FCAF2}" type="presOf" srcId="{18705A43-698F-433E-9910-E3855A078238}" destId="{4E1C95DA-1E0A-480B-B9F0-EEDC608EAB9E}" srcOrd="0" destOrd="0" presId="urn:microsoft.com/office/officeart/2005/8/layout/arrow6#1"/>
    <dgm:cxn modelId="{EAF868D7-314C-4C2C-BE3B-5D34FB41A26D}" srcId="{9BD4F264-5077-43CE-8FBA-7503A8AA86C2}" destId="{18705A43-698F-433E-9910-E3855A078238}" srcOrd="0" destOrd="0" parTransId="{CE0089CD-7D95-4E6E-9CA0-D982CA766BAC}" sibTransId="{2076C768-D0CF-4C66-B1A0-633C48AF66D8}"/>
    <dgm:cxn modelId="{EEF332B6-0298-4E77-98A1-BDF02AF338D5}" type="presParOf" srcId="{68776FEB-C07E-47CD-BA1C-2E851E938177}" destId="{8A313109-D524-484B-B941-F3AC206CB270}" srcOrd="0" destOrd="0" presId="urn:microsoft.com/office/officeart/2005/8/layout/arrow6#1"/>
    <dgm:cxn modelId="{888556EF-0748-4785-8546-AE7290F6C813}" type="presParOf" srcId="{68776FEB-C07E-47CD-BA1C-2E851E938177}" destId="{4E1C95DA-1E0A-480B-B9F0-EEDC608EAB9E}" srcOrd="1" destOrd="0" presId="urn:microsoft.com/office/officeart/2005/8/layout/arrow6#1"/>
    <dgm:cxn modelId="{A3D49CD0-A371-424F-A9C6-9EC7F351C1AE}" type="presParOf" srcId="{68776FEB-C07E-47CD-BA1C-2E851E938177}" destId="{9F968956-9A7D-4173-A197-4218AD526706}" srcOrd="2" destOrd="0" presId="urn:microsoft.com/office/officeart/2005/8/layout/arrow6#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313109-D524-484B-B941-F3AC206CB270}">
      <dsp:nvSpPr>
        <dsp:cNvPr id="0" name=""/>
        <dsp:cNvSpPr/>
      </dsp:nvSpPr>
      <dsp:spPr>
        <a:xfrm>
          <a:off x="314140" y="614569"/>
          <a:ext cx="5199388" cy="2181208"/>
        </a:xfrm>
        <a:prstGeom prst="leftRightRibbon">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E1C95DA-1E0A-480B-B9F0-EEDC608EAB9E}">
      <dsp:nvSpPr>
        <dsp:cNvPr id="0" name=""/>
        <dsp:cNvSpPr/>
      </dsp:nvSpPr>
      <dsp:spPr>
        <a:xfrm>
          <a:off x="729005" y="988561"/>
          <a:ext cx="2004764" cy="1190708"/>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117348" rIns="0" bIns="125730" numCol="1" spcCol="1270" anchor="ctr" anchorCtr="0">
          <a:noAutofit/>
        </a:bodyPr>
        <a:lstStyle/>
        <a:p>
          <a:pPr marL="0" lvl="0" indent="0" algn="ctr" defTabSz="1466850">
            <a:lnSpc>
              <a:spcPct val="90000"/>
            </a:lnSpc>
            <a:spcBef>
              <a:spcPct val="0"/>
            </a:spcBef>
            <a:spcAft>
              <a:spcPct val="35000"/>
            </a:spcAft>
            <a:buNone/>
          </a:pPr>
          <a:r>
            <a:rPr lang="en-US" altLang="zh-CN" sz="3300" kern="1200" dirty="0"/>
            <a:t>Text Analysis</a:t>
          </a:r>
          <a:endParaRPr lang="zh-CN" altLang="en-US" sz="3300" kern="1200" dirty="0"/>
        </a:p>
      </dsp:txBody>
      <dsp:txXfrm>
        <a:off x="729005" y="988561"/>
        <a:ext cx="2004764" cy="1190708"/>
      </dsp:txXfrm>
    </dsp:sp>
    <dsp:sp modelId="{9F968956-9A7D-4173-A197-4218AD526706}">
      <dsp:nvSpPr>
        <dsp:cNvPr id="0" name=""/>
        <dsp:cNvSpPr/>
      </dsp:nvSpPr>
      <dsp:spPr>
        <a:xfrm>
          <a:off x="3037522" y="1377364"/>
          <a:ext cx="2369267" cy="1190708"/>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117348" rIns="0" bIns="125730" numCol="1" spcCol="1270" anchor="ctr" anchorCtr="0">
          <a:noAutofit/>
        </a:bodyPr>
        <a:lstStyle/>
        <a:p>
          <a:pPr marL="0" lvl="0" indent="0" algn="ctr" defTabSz="1466850">
            <a:lnSpc>
              <a:spcPct val="90000"/>
            </a:lnSpc>
            <a:spcBef>
              <a:spcPct val="0"/>
            </a:spcBef>
            <a:spcAft>
              <a:spcPct val="35000"/>
            </a:spcAft>
            <a:buNone/>
          </a:pPr>
          <a:r>
            <a:rPr lang="en-US" altLang="zh-CN" sz="3300" kern="1200" dirty="0"/>
            <a:t>Language Focus</a:t>
          </a:r>
          <a:endParaRPr lang="zh-CN" altLang="en-US" sz="3300" kern="1200" dirty="0"/>
        </a:p>
      </dsp:txBody>
      <dsp:txXfrm>
        <a:off x="3037522" y="1377364"/>
        <a:ext cx="2369267" cy="1190708"/>
      </dsp:txXfrm>
    </dsp:sp>
  </dsp:spTree>
</dsp:drawing>
</file>

<file path=ppt/diagrams/layout1.xml><?xml version="1.0" encoding="utf-8"?>
<dgm:layoutDef xmlns:dgm="http://schemas.openxmlformats.org/drawingml/2006/diagram" xmlns:a="http://schemas.openxmlformats.org/drawingml/2006/main" uniqueId="urn:microsoft.com/office/officeart/2005/8/layout/arrow6#1">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ar" val="2.5"/>
      <dgm:param type="vertAlign" val="mid"/>
      <dgm:param type="horzAlign" val="ctr"/>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2020/9/4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9CC418-3A60-43E9-BD30-B5F3676A6068}" type="datetimeFigureOut">
              <a:rPr lang="zh-CN" altLang="en-US" smtClean="0"/>
              <a:t>2020/9/4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7D66D20-C27E-4F88-8B09-303578CD2AE1}"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45</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28</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29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30</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31</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41</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42</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43</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7D66D20-C27E-4F88-8B09-303578CD2AE1}" type="slidenum">
              <a:rPr lang="zh-CN" altLang="en-US" smtClean="0"/>
              <a:t>44</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zh-CN" altLang="en-US"/>
              <a:t>单击此处编辑母版标题样式</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a:t>单击此处编辑母版副标题样式</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40D476CD-C764-4B67-8976-77434A440905}" type="datetime1">
              <a:rPr lang="zh-CN" altLang="en-US" smtClean="0"/>
              <a:t>2020/9/4</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18332EFB-38CF-445F-96B9-87392E0A1E01}" type="datetime1">
              <a:rPr lang="zh-CN" altLang="en-US" smtClean="0"/>
              <a:t>2020/9/4</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5C5E4788-54E0-4319-A3A4-0DFB2971DC4D}" type="datetime1">
              <a:rPr lang="zh-CN" altLang="en-US" smtClean="0"/>
              <a:t>2020/9/4</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blank" preserve="1">
  <p:cSld name="1_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4DDA92DC-927F-428B-9A37-04FDDEA5CCD7}" type="datetime1">
              <a:rPr lang="zh-CN" altLang="en-US" smtClean="0"/>
              <a:t>2020/9/4</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a:xfrm>
            <a:off x="1097280" y="6459785"/>
            <a:ext cx="2472271" cy="365125"/>
          </a:xfrm>
          <a:prstGeom prst="rect">
            <a:avLst/>
          </a:prstGeom>
        </p:spPr>
        <p:txBody>
          <a:bodyPr/>
          <a:lstStyle/>
          <a:p>
            <a:fld id="{3F1E06AA-7692-40CC-B212-536F60B1CA89}" type="datetime1">
              <a:rPr lang="zh-CN" altLang="en-US" smtClean="0"/>
              <a:t>2020/9/4</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1097278" y="1845734"/>
            <a:ext cx="4937760" cy="402336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a:xfrm>
            <a:off x="1097280" y="6459785"/>
            <a:ext cx="2472271" cy="365125"/>
          </a:xfrm>
          <a:prstGeom prst="rect">
            <a:avLst/>
          </a:prstGeom>
        </p:spPr>
        <p:txBody>
          <a:bodyPr/>
          <a:lstStyle/>
          <a:p>
            <a:fld id="{1056B7DA-8B96-4B75-B632-36602CA6C0A1}" type="datetime1">
              <a:rPr lang="zh-CN" altLang="en-US" smtClean="0"/>
              <a:t>2020/9/4</a:t>
            </a:fld>
            <a:endParaRPr lang="zh-CN" altLang="en-US"/>
          </a:p>
        </p:txBody>
      </p:sp>
      <p:sp>
        <p:nvSpPr>
          <p:cNvPr id="6" name="Footer Placeholder 5"/>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7" name="Slide Number Placeholder 6"/>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097280" y="2582334"/>
            <a:ext cx="4937760" cy="33782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217920" y="2582334"/>
            <a:ext cx="4937760" cy="33782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a:xfrm>
            <a:off x="1097280" y="6459785"/>
            <a:ext cx="2472271" cy="365125"/>
          </a:xfrm>
          <a:prstGeom prst="rect">
            <a:avLst/>
          </a:prstGeom>
        </p:spPr>
        <p:txBody>
          <a:bodyPr/>
          <a:lstStyle/>
          <a:p>
            <a:fld id="{2E52E61B-28AF-4BDF-B176-517C8FDA3FE1}" type="datetime1">
              <a:rPr lang="zh-CN" altLang="en-US" smtClean="0"/>
              <a:t>2020/9/4</a:t>
            </a:fld>
            <a:endParaRPr lang="zh-CN" altLang="en-US"/>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9" name="Slide Number Placeholder 8"/>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a:t>单击此处编辑母版标题样式</a:t>
            </a:r>
            <a:endParaRPr lang="en-US" dirty="0"/>
          </a:p>
        </p:txBody>
      </p:sp>
      <p:sp>
        <p:nvSpPr>
          <p:cNvPr id="3" name="Date Placeholder 2"/>
          <p:cNvSpPr>
            <a:spLocks noGrp="1"/>
          </p:cNvSpPr>
          <p:nvPr>
            <p:ph type="dt" sz="half" idx="10"/>
          </p:nvPr>
        </p:nvSpPr>
        <p:spPr>
          <a:xfrm>
            <a:off x="1097280" y="6459785"/>
            <a:ext cx="2472271" cy="365125"/>
          </a:xfrm>
          <a:prstGeom prst="rect">
            <a:avLst/>
          </a:prstGeom>
        </p:spPr>
        <p:txBody>
          <a:bodyPr/>
          <a:lstStyle/>
          <a:p>
            <a:fld id="{448D3A09-F6E8-4C5F-8E92-4092FAF42A32}" type="datetime1">
              <a:rPr lang="zh-CN" altLang="en-US" smtClean="0"/>
              <a:t>2020/9/4</a:t>
            </a:fld>
            <a:endParaRPr lang="zh-CN" altLang="en-US"/>
          </a:p>
        </p:txBody>
      </p:sp>
      <p:sp>
        <p:nvSpPr>
          <p:cNvPr id="4" name="Footer Placeholder 3"/>
          <p:cNvSpPr>
            <a:spLocks noGrp="1"/>
          </p:cNvSpPr>
          <p:nvPr>
            <p:ph type="ftr" sz="quarter" idx="11"/>
          </p:nvPr>
        </p:nvSpPr>
        <p:spPr>
          <a:xfrm>
            <a:off x="3686185" y="6459785"/>
            <a:ext cx="4822804" cy="365125"/>
          </a:xfrm>
          <a:prstGeom prst="rect">
            <a:avLst/>
          </a:prstGeom>
        </p:spPr>
        <p:txBody>
          <a:bodyPr/>
          <a:lstStyle/>
          <a:p>
            <a:r>
              <a:rPr lang="zh-CN" altLang="en-US" dirty="0"/>
              <a:t>华东师范大学出版社</a:t>
            </a:r>
          </a:p>
        </p:txBody>
      </p:sp>
      <p:sp>
        <p:nvSpPr>
          <p:cNvPr id="5" name="Slide Number Placeholder 4"/>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4" name="矩形 3"/>
          <p:cNvSpPr/>
          <p:nvPr userDrawn="1"/>
        </p:nvSpPr>
        <p:spPr>
          <a:xfrm>
            <a:off x="0" y="6410325"/>
            <a:ext cx="12192000" cy="447675"/>
          </a:xfrm>
          <a:prstGeom prst="rect">
            <a:avLst/>
          </a:prstGeom>
          <a:solidFill>
            <a:srgbClr val="E6E6E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179751" y="6464461"/>
            <a:ext cx="1835672" cy="285286"/>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zh-CN" altLang="en-US"/>
              <a:t>单击此处编辑母版标题样式</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465512" y="6459785"/>
            <a:ext cx="2618510" cy="365125"/>
          </a:xfrm>
          <a:prstGeom prst="rect">
            <a:avLst/>
          </a:prstGeom>
        </p:spPr>
        <p:txBody>
          <a:bodyPr/>
          <a:lstStyle>
            <a:lvl1pPr algn="l">
              <a:defRPr/>
            </a:lvl1pPr>
          </a:lstStyle>
          <a:p>
            <a:fld id="{6BA3229B-95E0-4572-8177-B2C60467F69B}" type="datetime1">
              <a:rPr lang="zh-CN" altLang="en-US" smtClean="0"/>
              <a:t>2020/9/4</a:t>
            </a:fld>
            <a:endParaRPr lang="zh-CN" altLang="en-US"/>
          </a:p>
        </p:txBody>
      </p:sp>
      <p:sp>
        <p:nvSpPr>
          <p:cNvPr id="6" name="Footer Placeholder 5"/>
          <p:cNvSpPr>
            <a:spLocks noGrp="1"/>
          </p:cNvSpPr>
          <p:nvPr>
            <p:ph type="ftr" sz="quarter" idx="11"/>
          </p:nvPr>
        </p:nvSpPr>
        <p:spPr>
          <a:xfrm>
            <a:off x="4800600" y="6459785"/>
            <a:ext cx="4648200" cy="365125"/>
          </a:xfrm>
          <a:prstGeom prst="rect">
            <a:avLst/>
          </a:prstGeom>
        </p:spPr>
        <p:txBody>
          <a:bodyPr/>
          <a:lstStyle>
            <a:lvl1pPr algn="l">
              <a:defRPr>
                <a:solidFill>
                  <a:schemeClr val="tx2"/>
                </a:solidFill>
              </a:defRPr>
            </a:lvl1pPr>
          </a:lstStyle>
          <a:p>
            <a:r>
              <a:rPr lang="zh-CN" altLang="en-US"/>
              <a:t>华东师范大学出版社</a:t>
            </a:r>
          </a:p>
        </p:txBody>
      </p:sp>
      <p:sp>
        <p:nvSpPr>
          <p:cNvPr id="7" name="Slide Number Placeholder 6"/>
          <p:cNvSpPr>
            <a:spLocks noGrp="1"/>
          </p:cNvSpPr>
          <p:nvPr>
            <p:ph type="sldNum" sz="quarter" idx="12"/>
          </p:nvPr>
        </p:nvSpPr>
        <p:spPr>
          <a:xfrm>
            <a:off x="9900458" y="6459785"/>
            <a:ext cx="1312025" cy="365125"/>
          </a:xfrm>
          <a:prstGeom prst="rect">
            <a:avLst/>
          </a:prstGeom>
        </p:spPr>
        <p:txBody>
          <a:bodyPr/>
          <a:lstStyle>
            <a:lvl1pPr>
              <a:defRPr>
                <a:solidFill>
                  <a:schemeClr val="tx2"/>
                </a:solidFill>
              </a:defRPr>
            </a:lvl1pPr>
          </a:lstStyle>
          <a:p>
            <a:fld id="{D1E5D587-4EBD-42B6-B4E6-EC7E636CF841}"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lIns="91440" tIns="0" rIns="91440" bIns="0" anchor="b">
            <a:noAutofit/>
          </a:bodyPr>
          <a:lstStyle>
            <a:lvl1pPr>
              <a:defRPr sz="3600" b="0">
                <a:solidFill>
                  <a:srgbClr val="FFFFFF"/>
                </a:solidFill>
              </a:defRPr>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1097280" y="6459785"/>
            <a:ext cx="2472271" cy="365125"/>
          </a:xfrm>
          <a:prstGeom prst="rect">
            <a:avLst/>
          </a:prstGeom>
        </p:spPr>
        <p:txBody>
          <a:bodyPr/>
          <a:lstStyle/>
          <a:p>
            <a:fld id="{7491B6D2-5CCE-4458-A17C-8B31D50A7766}" type="datetime1">
              <a:rPr lang="zh-CN" altLang="en-US" smtClean="0"/>
              <a:t>2020/9/4</a:t>
            </a:fld>
            <a:endParaRPr lang="zh-CN" altLang="en-US"/>
          </a:p>
        </p:txBody>
      </p:sp>
      <p:sp>
        <p:nvSpPr>
          <p:cNvPr id="6" name="Footer Placeholder 5"/>
          <p:cNvSpPr>
            <a:spLocks noGrp="1"/>
          </p:cNvSpPr>
          <p:nvPr>
            <p:ph type="ftr" sz="quarter" idx="11"/>
          </p:nvPr>
        </p:nvSpPr>
        <p:spPr>
          <a:xfrm>
            <a:off x="3686185" y="6459785"/>
            <a:ext cx="4822804" cy="365125"/>
          </a:xfrm>
          <a:prstGeom prst="rect">
            <a:avLst/>
          </a:prstGeom>
        </p:spPr>
        <p:txBody>
          <a:bodyPr/>
          <a:lstStyle/>
          <a:p>
            <a:r>
              <a:rPr lang="zh-CN" altLang="en-US"/>
              <a:t>华东师范大学出版社</a:t>
            </a:r>
          </a:p>
        </p:txBody>
      </p:sp>
      <p:sp>
        <p:nvSpPr>
          <p:cNvPr id="7" name="Slide Number Placeholder 6"/>
          <p:cNvSpPr>
            <a:spLocks noGrp="1"/>
          </p:cNvSpPr>
          <p:nvPr>
            <p:ph type="sldNum" sz="quarter" idx="12"/>
          </p:nvPr>
        </p:nvSpPr>
        <p:spPr>
          <a:xfrm>
            <a:off x="9900458" y="6459785"/>
            <a:ext cx="1312025" cy="365125"/>
          </a:xfrm>
          <a:prstGeom prst="rect">
            <a:avLst/>
          </a:prstGeom>
        </p:spPr>
        <p:txBody>
          <a:bodyPr/>
          <a:lstStyle/>
          <a:p>
            <a:fld id="{D1E5D587-4EBD-42B6-B4E6-EC7E636CF841}"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17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2pPr>
      <a:lvl3pPr marL="56705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3pPr>
      <a:lvl4pPr marL="74993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4pPr>
      <a:lvl5pPr marL="93281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slide" Target="slide9.xml"/></Relationships>
</file>

<file path=ppt/slides/_rels/slide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slide" Target="slide59.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slide" Target="slide9.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slide" Target="slide6.xml"/><Relationship Id="rId5" Type="http://schemas.openxmlformats.org/officeDocument/2006/relationships/tags" Target="../tags/tag5.xml"/><Relationship Id="rId10" Type="http://schemas.openxmlformats.org/officeDocument/2006/relationships/slide" Target="slide5.xml"/><Relationship Id="rId4" Type="http://schemas.openxmlformats.org/officeDocument/2006/relationships/tags" Target="../tags/tag4.xml"/><Relationship Id="rId9" Type="http://schemas.openxmlformats.org/officeDocument/2006/relationships/slide" Target="slide4.xml"/></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9.png"/></Relationships>
</file>

<file path=ppt/slides/_rels/slide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8.png"/><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7.xml"/><Relationship Id="rId1" Type="http://schemas.openxmlformats.org/officeDocument/2006/relationships/tags" Target="../tags/tag8.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8.png"/></Relationships>
</file>

<file path=ppt/slides/_rels/slide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4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4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4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4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4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7.xml"/><Relationship Id="rId1" Type="http://schemas.openxmlformats.org/officeDocument/2006/relationships/tags" Target="../tags/tag9.xml"/><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 Target="slide9.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6.png"/></Relationships>
</file>

<file path=ppt/slides/_rels/slide5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5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diagramLayout" Target="../diagrams/layout1.xml"/><Relationship Id="rId7" Type="http://schemas.openxmlformats.org/officeDocument/2006/relationships/image" Target="../media/image6.png"/><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7.png"/><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7.png"/><Relationship Id="rId4" Type="http://schemas.openxmlformats.org/officeDocument/2006/relationships/image" Target="../media/image6.png"/></Relationships>
</file>

<file path=ppt/slides/_rels/slide7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slide" Target="slide59.xml"/></Relationships>
</file>

<file path=ppt/slides/_rels/slide7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slide" Target="slide10.xml"/><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slide" Target="slide57.xml"/><Relationship Id="rId5" Type="http://schemas.openxmlformats.org/officeDocument/2006/relationships/slide" Target="slide37.xml"/><Relationship Id="rId4" Type="http://schemas.openxmlformats.org/officeDocument/2006/relationships/slide" Target="slide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557"/>
            <a:ext cx="12192000" cy="6853815"/>
          </a:xfrm>
          <a:prstGeom prst="rect">
            <a:avLst/>
          </a:prstGeom>
        </p:spPr>
      </p:pic>
      <p:sp>
        <p:nvSpPr>
          <p:cNvPr id="4" name="流程图: 手动输入 3"/>
          <p:cNvSpPr/>
          <p:nvPr/>
        </p:nvSpPr>
        <p:spPr>
          <a:xfrm rot="5400000" flipH="1">
            <a:off x="1214437" y="-1238196"/>
            <a:ext cx="6885305" cy="9314180"/>
          </a:xfrm>
          <a:prstGeom prst="flowChartManualInput">
            <a:avLst/>
          </a:prstGeom>
          <a:solidFill>
            <a:schemeClr val="accent5">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流程图: 手动输入 24"/>
          <p:cNvSpPr/>
          <p:nvPr/>
        </p:nvSpPr>
        <p:spPr>
          <a:xfrm rot="5400000" flipV="1">
            <a:off x="6391274" y="1033900"/>
            <a:ext cx="6878215" cy="476290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17 w 10000"/>
              <a:gd name="connsiteY0-2" fmla="*/ 3247 h 10000"/>
              <a:gd name="connsiteX1-3" fmla="*/ 10000 w 10000"/>
              <a:gd name="connsiteY1-4" fmla="*/ 0 h 10000"/>
              <a:gd name="connsiteX2-5" fmla="*/ 10000 w 10000"/>
              <a:gd name="connsiteY2-6" fmla="*/ 10000 h 10000"/>
              <a:gd name="connsiteX3-7" fmla="*/ 0 w 10000"/>
              <a:gd name="connsiteY3-8" fmla="*/ 10000 h 10000"/>
              <a:gd name="connsiteX4-9" fmla="*/ 17 w 10000"/>
              <a:gd name="connsiteY4-10" fmla="*/ 3247 h 10000"/>
              <a:gd name="connsiteX0-11" fmla="*/ 17 w 10034"/>
              <a:gd name="connsiteY0-12" fmla="*/ 3870 h 10623"/>
              <a:gd name="connsiteX1-13" fmla="*/ 10034 w 10034"/>
              <a:gd name="connsiteY1-14" fmla="*/ 0 h 10623"/>
              <a:gd name="connsiteX2-15" fmla="*/ 10000 w 10034"/>
              <a:gd name="connsiteY2-16" fmla="*/ 10623 h 10623"/>
              <a:gd name="connsiteX3-17" fmla="*/ 0 w 10034"/>
              <a:gd name="connsiteY3-18" fmla="*/ 10623 h 10623"/>
              <a:gd name="connsiteX4-19" fmla="*/ 17 w 10034"/>
              <a:gd name="connsiteY4-20" fmla="*/ 3870 h 10623"/>
              <a:gd name="connsiteX0-21" fmla="*/ 17 w 10034"/>
              <a:gd name="connsiteY0-22" fmla="*/ 4052 h 10623"/>
              <a:gd name="connsiteX1-23" fmla="*/ 10034 w 10034"/>
              <a:gd name="connsiteY1-24" fmla="*/ 0 h 10623"/>
              <a:gd name="connsiteX2-25" fmla="*/ 10000 w 10034"/>
              <a:gd name="connsiteY2-26" fmla="*/ 10623 h 10623"/>
              <a:gd name="connsiteX3-27" fmla="*/ 0 w 10034"/>
              <a:gd name="connsiteY3-28" fmla="*/ 10623 h 10623"/>
              <a:gd name="connsiteX4-29" fmla="*/ 17 w 10034"/>
              <a:gd name="connsiteY4-30" fmla="*/ 4052 h 10623"/>
              <a:gd name="connsiteX0-31" fmla="*/ 135 w 10034"/>
              <a:gd name="connsiteY0-32" fmla="*/ 4494 h 10623"/>
              <a:gd name="connsiteX1-33" fmla="*/ 10034 w 10034"/>
              <a:gd name="connsiteY1-34" fmla="*/ 0 h 10623"/>
              <a:gd name="connsiteX2-35" fmla="*/ 10000 w 10034"/>
              <a:gd name="connsiteY2-36" fmla="*/ 10623 h 10623"/>
              <a:gd name="connsiteX3-37" fmla="*/ 0 w 10034"/>
              <a:gd name="connsiteY3-38" fmla="*/ 10623 h 10623"/>
              <a:gd name="connsiteX4-39" fmla="*/ 135 w 10034"/>
              <a:gd name="connsiteY4-40" fmla="*/ 4494 h 10623"/>
              <a:gd name="connsiteX0-41" fmla="*/ 17 w 10034"/>
              <a:gd name="connsiteY0-42" fmla="*/ 4130 h 10623"/>
              <a:gd name="connsiteX1-43" fmla="*/ 10034 w 10034"/>
              <a:gd name="connsiteY1-44" fmla="*/ 0 h 10623"/>
              <a:gd name="connsiteX2-45" fmla="*/ 10000 w 10034"/>
              <a:gd name="connsiteY2-46" fmla="*/ 10623 h 10623"/>
              <a:gd name="connsiteX3-47" fmla="*/ 0 w 10034"/>
              <a:gd name="connsiteY3-48" fmla="*/ 10623 h 10623"/>
              <a:gd name="connsiteX4-49" fmla="*/ 17 w 10034"/>
              <a:gd name="connsiteY4-50" fmla="*/ 4130 h 10623"/>
              <a:gd name="connsiteX0-51" fmla="*/ 8 w 10034"/>
              <a:gd name="connsiteY0-52" fmla="*/ 4185 h 10623"/>
              <a:gd name="connsiteX1-53" fmla="*/ 10034 w 10034"/>
              <a:gd name="connsiteY1-54" fmla="*/ 0 h 10623"/>
              <a:gd name="connsiteX2-55" fmla="*/ 10000 w 10034"/>
              <a:gd name="connsiteY2-56" fmla="*/ 10623 h 10623"/>
              <a:gd name="connsiteX3-57" fmla="*/ 0 w 10034"/>
              <a:gd name="connsiteY3-58" fmla="*/ 10623 h 10623"/>
              <a:gd name="connsiteX4-59" fmla="*/ 8 w 10034"/>
              <a:gd name="connsiteY4-60" fmla="*/ 4185 h 10623"/>
              <a:gd name="connsiteX0-61" fmla="*/ 8 w 10034"/>
              <a:gd name="connsiteY0-62" fmla="*/ 4226 h 10623"/>
              <a:gd name="connsiteX1-63" fmla="*/ 10034 w 10034"/>
              <a:gd name="connsiteY1-64" fmla="*/ 0 h 10623"/>
              <a:gd name="connsiteX2-65" fmla="*/ 10000 w 10034"/>
              <a:gd name="connsiteY2-66" fmla="*/ 10623 h 10623"/>
              <a:gd name="connsiteX3-67" fmla="*/ 0 w 10034"/>
              <a:gd name="connsiteY3-68" fmla="*/ 10623 h 10623"/>
              <a:gd name="connsiteX4-69" fmla="*/ 8 w 10034"/>
              <a:gd name="connsiteY4-70" fmla="*/ 4226 h 10623"/>
              <a:gd name="connsiteX0-71" fmla="*/ 1 w 10045"/>
              <a:gd name="connsiteY0-72" fmla="*/ 4171 h 10623"/>
              <a:gd name="connsiteX1-73" fmla="*/ 10045 w 10045"/>
              <a:gd name="connsiteY1-74" fmla="*/ 0 h 10623"/>
              <a:gd name="connsiteX2-75" fmla="*/ 10011 w 10045"/>
              <a:gd name="connsiteY2-76" fmla="*/ 10623 h 10623"/>
              <a:gd name="connsiteX3-77" fmla="*/ 11 w 10045"/>
              <a:gd name="connsiteY3-78" fmla="*/ 10623 h 10623"/>
              <a:gd name="connsiteX4-79" fmla="*/ 1 w 10045"/>
              <a:gd name="connsiteY4-80" fmla="*/ 4171 h 10623"/>
              <a:gd name="connsiteX0-81" fmla="*/ 1 w 10036"/>
              <a:gd name="connsiteY0-82" fmla="*/ 3952 h 10404"/>
              <a:gd name="connsiteX1-83" fmla="*/ 10036 w 10036"/>
              <a:gd name="connsiteY1-84" fmla="*/ 0 h 10404"/>
              <a:gd name="connsiteX2-85" fmla="*/ 10011 w 10036"/>
              <a:gd name="connsiteY2-86" fmla="*/ 10404 h 10404"/>
              <a:gd name="connsiteX3-87" fmla="*/ 11 w 10036"/>
              <a:gd name="connsiteY3-88" fmla="*/ 10404 h 10404"/>
              <a:gd name="connsiteX4-89" fmla="*/ 1 w 10036"/>
              <a:gd name="connsiteY4-90" fmla="*/ 3952 h 10404"/>
              <a:gd name="connsiteX0-91" fmla="*/ 1 w 10013"/>
              <a:gd name="connsiteY0-92" fmla="*/ 4198 h 10650"/>
              <a:gd name="connsiteX1-93" fmla="*/ 10009 w 10013"/>
              <a:gd name="connsiteY1-94" fmla="*/ 0 h 10650"/>
              <a:gd name="connsiteX2-95" fmla="*/ 10011 w 10013"/>
              <a:gd name="connsiteY2-96" fmla="*/ 10650 h 10650"/>
              <a:gd name="connsiteX3-97" fmla="*/ 11 w 10013"/>
              <a:gd name="connsiteY3-98" fmla="*/ 10650 h 10650"/>
              <a:gd name="connsiteX4-99" fmla="*/ 1 w 10013"/>
              <a:gd name="connsiteY4-100" fmla="*/ 4198 h 10650"/>
              <a:gd name="connsiteX0-101" fmla="*/ 10 w 10002"/>
              <a:gd name="connsiteY0-102" fmla="*/ 4167 h 10650"/>
              <a:gd name="connsiteX1-103" fmla="*/ 9998 w 10002"/>
              <a:gd name="connsiteY1-104" fmla="*/ 0 h 10650"/>
              <a:gd name="connsiteX2-105" fmla="*/ 10000 w 10002"/>
              <a:gd name="connsiteY2-106" fmla="*/ 10650 h 10650"/>
              <a:gd name="connsiteX3-107" fmla="*/ 0 w 10002"/>
              <a:gd name="connsiteY3-108" fmla="*/ 10650 h 10650"/>
              <a:gd name="connsiteX4-109" fmla="*/ 10 w 10002"/>
              <a:gd name="connsiteY4-110" fmla="*/ 4167 h 10650"/>
              <a:gd name="connsiteX0-111" fmla="*/ 1 w 10003"/>
              <a:gd name="connsiteY0-112" fmla="*/ 4213 h 10650"/>
              <a:gd name="connsiteX1-113" fmla="*/ 9999 w 10003"/>
              <a:gd name="connsiteY1-114" fmla="*/ 0 h 10650"/>
              <a:gd name="connsiteX2-115" fmla="*/ 10001 w 10003"/>
              <a:gd name="connsiteY2-116" fmla="*/ 10650 h 10650"/>
              <a:gd name="connsiteX3-117" fmla="*/ 1 w 10003"/>
              <a:gd name="connsiteY3-118" fmla="*/ 10650 h 10650"/>
              <a:gd name="connsiteX4-119" fmla="*/ 1 w 10003"/>
              <a:gd name="connsiteY4-120" fmla="*/ 4213 h 10650"/>
              <a:gd name="connsiteX0-121" fmla="*/ 1 w 10003"/>
              <a:gd name="connsiteY0-122" fmla="*/ 4167 h 10650"/>
              <a:gd name="connsiteX1-123" fmla="*/ 9999 w 10003"/>
              <a:gd name="connsiteY1-124" fmla="*/ 0 h 10650"/>
              <a:gd name="connsiteX2-125" fmla="*/ 10001 w 10003"/>
              <a:gd name="connsiteY2-126" fmla="*/ 10650 h 10650"/>
              <a:gd name="connsiteX3-127" fmla="*/ 1 w 10003"/>
              <a:gd name="connsiteY3-128" fmla="*/ 10650 h 10650"/>
              <a:gd name="connsiteX4-129" fmla="*/ 1 w 10003"/>
              <a:gd name="connsiteY4-130" fmla="*/ 4167 h 10650"/>
              <a:gd name="connsiteX0-131" fmla="*/ 1 w 10003"/>
              <a:gd name="connsiteY0-132" fmla="*/ 4184 h 10667"/>
              <a:gd name="connsiteX1-133" fmla="*/ 9999 w 10003"/>
              <a:gd name="connsiteY1-134" fmla="*/ 0 h 10667"/>
              <a:gd name="connsiteX2-135" fmla="*/ 10001 w 10003"/>
              <a:gd name="connsiteY2-136" fmla="*/ 10667 h 10667"/>
              <a:gd name="connsiteX3-137" fmla="*/ 1 w 10003"/>
              <a:gd name="connsiteY3-138" fmla="*/ 10667 h 10667"/>
              <a:gd name="connsiteX4-139" fmla="*/ 1 w 10003"/>
              <a:gd name="connsiteY4-140" fmla="*/ 4184 h 1066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3" h="10667">
                <a:moveTo>
                  <a:pt x="1" y="4184"/>
                </a:moveTo>
                <a:lnTo>
                  <a:pt x="9999" y="0"/>
                </a:lnTo>
                <a:cubicBezTo>
                  <a:pt x="9988" y="3541"/>
                  <a:pt x="10012" y="7126"/>
                  <a:pt x="10001" y="10667"/>
                </a:cubicBezTo>
                <a:lnTo>
                  <a:pt x="1" y="10667"/>
                </a:lnTo>
                <a:cubicBezTo>
                  <a:pt x="7" y="8416"/>
                  <a:pt x="-5" y="6435"/>
                  <a:pt x="1" y="4184"/>
                </a:cubicBezTo>
                <a:close/>
              </a:path>
            </a:pathLst>
          </a:custGeom>
          <a:solidFill>
            <a:srgbClr val="FF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1186239" y="1510229"/>
            <a:ext cx="6096000" cy="2452979"/>
          </a:xfrm>
          <a:prstGeom prst="rect">
            <a:avLst/>
          </a:prstGeom>
        </p:spPr>
        <p:txBody>
          <a:bodyPr>
            <a:spAutoFit/>
          </a:bodyPr>
          <a:lstStyle/>
          <a:p>
            <a:pPr>
              <a:lnSpc>
                <a:spcPct val="120000"/>
              </a:lnSpc>
              <a:spcBef>
                <a:spcPct val="0"/>
              </a:spcBef>
            </a:pPr>
            <a:r>
              <a:rPr lang="zh-CN" altLang="en-US" sz="5500" b="1" dirty="0">
                <a:solidFill>
                  <a:schemeClr val="bg1"/>
                </a:solidFill>
                <a:latin typeface="方正汉真广标简体" panose="02000000000000000000" pitchFamily="2" charset="-122"/>
                <a:ea typeface="方正汉真广标简体" panose="02000000000000000000" pitchFamily="2" charset="-122"/>
                <a:cs typeface="阿里巴巴普惠体 H" panose="00020600040101010101" pitchFamily="18" charset="-122"/>
              </a:rPr>
              <a:t>新大学英语</a:t>
            </a:r>
            <a:endParaRPr lang="en-US" altLang="zh-CN" sz="5500" b="1" dirty="0">
              <a:solidFill>
                <a:schemeClr val="bg1"/>
              </a:solidFill>
              <a:latin typeface="方正汉真广标简体" panose="02000000000000000000" pitchFamily="2" charset="-122"/>
              <a:ea typeface="方正汉真广标简体" panose="02000000000000000000" pitchFamily="2" charset="-122"/>
              <a:cs typeface="阿里巴巴普惠体 H" panose="00020600040101010101" pitchFamily="18" charset="-122"/>
            </a:endParaRPr>
          </a:p>
          <a:p>
            <a:pPr>
              <a:lnSpc>
                <a:spcPct val="120000"/>
              </a:lnSpc>
              <a:spcBef>
                <a:spcPct val="0"/>
              </a:spcBef>
            </a:pPr>
            <a:r>
              <a:rPr lang="zh-CN" altLang="en-US" sz="7600" b="1" dirty="0">
                <a:solidFill>
                  <a:schemeClr val="bg1"/>
                </a:solidFill>
                <a:latin typeface="方正汉真广标简体" panose="02000000000000000000" pitchFamily="2" charset="-122"/>
                <a:ea typeface="方正汉真广标简体" panose="02000000000000000000" pitchFamily="2" charset="-122"/>
                <a:cs typeface="阿里巴巴普惠体 H" panose="00020600040101010101" pitchFamily="18" charset="-122"/>
              </a:rPr>
              <a:t>综合教程</a:t>
            </a: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44895" y="-172720"/>
            <a:ext cx="5266690" cy="7181850"/>
          </a:xfrm>
          <a:prstGeom prst="rect">
            <a:avLst/>
          </a:prstGeom>
        </p:spPr>
      </p:pic>
      <p:sp>
        <p:nvSpPr>
          <p:cNvPr id="8" name="圆角矩形 7"/>
          <p:cNvSpPr/>
          <p:nvPr/>
        </p:nvSpPr>
        <p:spPr>
          <a:xfrm>
            <a:off x="1299741" y="5943600"/>
            <a:ext cx="2666471" cy="401515"/>
          </a:xfrm>
          <a:prstGeom prst="roundRect">
            <a:avLst/>
          </a:prstGeom>
          <a:solidFill>
            <a:schemeClr val="bg1">
              <a:alpha val="70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49747" y="5953333"/>
            <a:ext cx="2467034" cy="383408"/>
          </a:xfrm>
          <a:prstGeom prst="rect">
            <a:avLst/>
          </a:prstGeom>
        </p:spPr>
      </p:pic>
    </p:spTree>
  </p:cSld>
  <p:clrMapOvr>
    <a:masterClrMapping/>
  </p:clrMapOvr>
  <p:transition>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322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rPr>
              <a:t>Cultural Background</a:t>
            </a:r>
          </a:p>
        </p:txBody>
      </p:sp>
      <p:sp>
        <p:nvSpPr>
          <p:cNvPr id="13" name="文本框 12"/>
          <p:cNvSpPr txBox="1"/>
          <p:nvPr/>
        </p:nvSpPr>
        <p:spPr>
          <a:xfrm>
            <a:off x="831850" y="1394378"/>
            <a:ext cx="10620375" cy="4893647"/>
          </a:xfrm>
          <a:prstGeom prst="rect">
            <a:avLst/>
          </a:prstGeom>
          <a:noFill/>
        </p:spPr>
        <p:txBody>
          <a:bodyPr wrap="square" rtlCol="0">
            <a:spAutoFit/>
          </a:bodyPr>
          <a:lstStyle/>
          <a:p>
            <a:pPr algn="just"/>
            <a:r>
              <a:rPr lang="en-US" altLang="zh-CN" sz="2400" dirty="0">
                <a:solidFill>
                  <a:srgbClr val="231F20"/>
                </a:solidFill>
              </a:rPr>
              <a:t>“Contact hours” refers to the amount of time that </a:t>
            </a:r>
            <a:r>
              <a:rPr lang="en-US" altLang="zh-CN" sz="2400" dirty="0"/>
              <a:t> </a:t>
            </a:r>
            <a:r>
              <a:rPr lang="en-US" altLang="zh-CN" sz="2400" dirty="0">
                <a:solidFill>
                  <a:srgbClr val="231F20"/>
                </a:solidFill>
              </a:rPr>
              <a:t>you spend learning in contact with teaching or associated staff in a university or college, when studying for a particular course. This time provides you with support in developing your subject knowledge and skills, and opportunities to develop and reflect on your own independent learning. Contact time can take a wide variety of forms depending on your subject, as well as where and how you are studying. Some of the most common examples are: lectures, seminars, tutorials, project supervisions, demonstrations, practical classes and workshops, supervised time in a studio/workshop, fieldwork, external visits, work-based learning (including placements). Other less obvious, but still significant, examples of contact hours may include: office hours (where staff are available for consultation, one-to-one discussion, and so on), interaction by email, and other electronic or virtual media, situations where feedback on assessed work is given (one-to-one or in a group).</a:t>
            </a:r>
            <a:endParaRPr lang="zh-CN" altLang="en-US" sz="2400" dirty="0">
              <a:latin typeface="Calibri" panose="020F0502020204030204" pitchFamily="34" charset="0"/>
              <a:cs typeface="Calibri" panose="020F0502020204030204" pitchFamily="34" charset="0"/>
            </a:endParaRPr>
          </a:p>
        </p:txBody>
      </p:sp>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14" name="动作按钮: 后退或前一项 13">
            <a:hlinkClick r:id="" action="ppaction://hlinkshowjump?jump=previousslide" highlightClick="1"/>
          </p:cNvPr>
          <p:cNvSpPr/>
          <p:nvPr/>
        </p:nvSpPr>
        <p:spPr>
          <a:xfrm>
            <a:off x="10842010" y="5842076"/>
            <a:ext cx="467139" cy="52319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1379495" y="1777984"/>
            <a:ext cx="4457700" cy="461665"/>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Structure of the Text</a:t>
            </a:r>
          </a:p>
        </p:txBody>
      </p:sp>
      <p:sp>
        <p:nvSpPr>
          <p:cNvPr id="4" name="文本框 3"/>
          <p:cNvSpPr txBox="1"/>
          <p:nvPr/>
        </p:nvSpPr>
        <p:spPr>
          <a:xfrm>
            <a:off x="850900" y="3645638"/>
            <a:ext cx="10682339" cy="884538"/>
          </a:xfrm>
          <a:prstGeom prst="rect">
            <a:avLst/>
          </a:prstGeom>
          <a:noFill/>
        </p:spPr>
        <p:txBody>
          <a:bodyPr wrap="square" rtlCol="0">
            <a:spAutoFit/>
          </a:bodyPr>
          <a:lstStyle/>
          <a:p>
            <a:pPr>
              <a:lnSpc>
                <a:spcPct val="110000"/>
              </a:lnSpc>
            </a:pPr>
            <a:r>
              <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rPr>
              <a:t>Part I   </a:t>
            </a:r>
            <a:r>
              <a:rPr lang="en-US" altLang="zh-CN" sz="2400" kern="100" dirty="0">
                <a:latin typeface="Calibri" panose="020F0502020204030204" pitchFamily="34" charset="0"/>
                <a:cs typeface="Calibri" panose="020F0502020204030204" pitchFamily="34" charset="0"/>
              </a:rPr>
              <a:t>(Paragraph 1-3) </a:t>
            </a:r>
            <a:r>
              <a:rPr lang="en-US" altLang="zh-CN" sz="2400" dirty="0"/>
              <a:t>The possible problems college students may encounter in time management.</a:t>
            </a:r>
            <a:endParaRPr lang="zh-CN" altLang="zh-CN" sz="2400" dirty="0">
              <a:latin typeface="Calibri" panose="020F0502020204030204" pitchFamily="34" charset="0"/>
              <a:ea typeface="等线" panose="02010600030101010101" pitchFamily="2" charset="-122"/>
              <a:cs typeface="Calibri" panose="020F0502020204030204" pitchFamily="34" charset="0"/>
            </a:endParaRPr>
          </a:p>
        </p:txBody>
      </p:sp>
      <p:sp>
        <p:nvSpPr>
          <p:cNvPr id="10" name="文本框 9"/>
          <p:cNvSpPr txBox="1"/>
          <p:nvPr/>
        </p:nvSpPr>
        <p:spPr>
          <a:xfrm>
            <a:off x="939800" y="2529061"/>
            <a:ext cx="10495915" cy="830997"/>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dirty="0"/>
              <a:t>In this text, the author debunks five myths of time management, and gives college students tips on how to better manage time.</a:t>
            </a:r>
            <a:endParaRPr lang="zh-CN" altLang="en-US" sz="2400" dirty="0">
              <a:latin typeface="Calibri" panose="020F0502020204030204" pitchFamily="34" charset="0"/>
              <a:cs typeface="Calibri" panose="020F0502020204030204" pitchFamily="34" charset="0"/>
            </a:endParaRPr>
          </a:p>
        </p:txBody>
      </p:sp>
      <p:pic>
        <p:nvPicPr>
          <p:cNvPr id="18" name="图片 17"/>
          <p:cNvPicPr>
            <a:picLocks noChangeAspect="1"/>
          </p:cNvPicPr>
          <p:nvPr/>
        </p:nvPicPr>
        <p:blipFill>
          <a:blip r:embed="rId2"/>
          <a:stretch>
            <a:fillRect/>
          </a:stretch>
        </p:blipFill>
        <p:spPr>
          <a:xfrm>
            <a:off x="846375" y="1677355"/>
            <a:ext cx="640936" cy="562294"/>
          </a:xfrm>
          <a:prstGeom prst="rect">
            <a:avLst/>
          </a:prstGeom>
        </p:spPr>
      </p:pic>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1379495" y="1777984"/>
            <a:ext cx="4457700" cy="461665"/>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Structure of the Text</a:t>
            </a:r>
          </a:p>
        </p:txBody>
      </p:sp>
      <p:sp>
        <p:nvSpPr>
          <p:cNvPr id="4" name="文本框 3"/>
          <p:cNvSpPr txBox="1"/>
          <p:nvPr/>
        </p:nvSpPr>
        <p:spPr>
          <a:xfrm>
            <a:off x="850901" y="2454277"/>
            <a:ext cx="9826932" cy="2915863"/>
          </a:xfrm>
          <a:prstGeom prst="rect">
            <a:avLst/>
          </a:prstGeom>
          <a:noFill/>
        </p:spPr>
        <p:txBody>
          <a:bodyPr wrap="square" rtlCol="0">
            <a:spAutoFit/>
          </a:bodyPr>
          <a:lstStyle/>
          <a:p>
            <a:pPr>
              <a:lnSpc>
                <a:spcPct val="110000"/>
              </a:lnSpc>
            </a:pPr>
            <a:r>
              <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rPr>
              <a:t>Part II  </a:t>
            </a:r>
            <a:r>
              <a:rPr lang="en-US" altLang="zh-CN" sz="2400" kern="100" dirty="0">
                <a:latin typeface="Calibri" panose="020F0502020204030204" pitchFamily="34" charset="0"/>
                <a:cs typeface="Calibri" panose="020F0502020204030204" pitchFamily="34" charset="0"/>
              </a:rPr>
              <a:t>(Paragraphs 4-9) </a:t>
            </a:r>
            <a:r>
              <a:rPr lang="en-US" altLang="zh-CN" sz="2400" dirty="0"/>
              <a:t>Comments on the five myths and suggestions on time management. </a:t>
            </a:r>
          </a:p>
          <a:p>
            <a:pPr>
              <a:lnSpc>
                <a:spcPct val="110000"/>
              </a:lnSpc>
            </a:pPr>
            <a:r>
              <a:rPr lang="en-US" altLang="zh-CN" sz="2400" kern="100" dirty="0">
                <a:latin typeface="Calibri" panose="020F0502020204030204" pitchFamily="34" charset="0"/>
                <a:cs typeface="Calibri" panose="020F0502020204030204" pitchFamily="34" charset="0"/>
              </a:rPr>
              <a:t>1) </a:t>
            </a:r>
            <a:r>
              <a:rPr lang="en-US" altLang="zh-CN" sz="2400" dirty="0"/>
              <a:t>(Paragraphs 4-5) Myth No. 1: I work best under pressure.</a:t>
            </a:r>
            <a:r>
              <a:rPr lang="en-US" altLang="zh-CN" sz="2400" kern="100" dirty="0">
                <a:latin typeface="Calibri" panose="020F0502020204030204" pitchFamily="34" charset="0"/>
                <a:cs typeface="Calibri" panose="020F0502020204030204" pitchFamily="34" charset="0"/>
              </a:rPr>
              <a:t>        </a:t>
            </a:r>
            <a:endParaRPr lang="en-US" altLang="zh-CN" sz="2400" dirty="0">
              <a:latin typeface="Calibri" panose="020F0502020204030204" pitchFamily="34" charset="0"/>
              <a:ea typeface="等线" panose="02010600030101010101" pitchFamily="2" charset="-122"/>
              <a:cs typeface="Calibri" panose="020F0502020204030204" pitchFamily="34" charset="0"/>
            </a:endParaRPr>
          </a:p>
          <a:p>
            <a:pPr>
              <a:lnSpc>
                <a:spcPct val="110000"/>
              </a:lnSpc>
            </a:pPr>
            <a:r>
              <a:rPr lang="en-US" altLang="zh-CN" sz="2400" kern="100" dirty="0">
                <a:latin typeface="Calibri" panose="020F0502020204030204" pitchFamily="34" charset="0"/>
                <a:cs typeface="Calibri" panose="020F0502020204030204" pitchFamily="34" charset="0"/>
              </a:rPr>
              <a:t>2) </a:t>
            </a:r>
            <a:r>
              <a:rPr lang="en-US" altLang="zh-CN" sz="2400" dirty="0"/>
              <a:t>(Paragraph 6) Myth No. 2: Deadlines just creep up and surprise me.</a:t>
            </a:r>
            <a:endParaRPr lang="en-US" altLang="zh-CN" sz="2400" dirty="0">
              <a:latin typeface="Calibri" panose="020F0502020204030204" pitchFamily="34" charset="0"/>
              <a:ea typeface="等线" panose="02010600030101010101" pitchFamily="2" charset="-122"/>
            </a:endParaRPr>
          </a:p>
          <a:p>
            <a:pPr>
              <a:lnSpc>
                <a:spcPct val="110000"/>
              </a:lnSpc>
            </a:pPr>
            <a:r>
              <a:rPr lang="en-US" altLang="zh-CN" sz="2400" kern="100" dirty="0">
                <a:latin typeface="Calibri" panose="020F0502020204030204" pitchFamily="34" charset="0"/>
                <a:cs typeface="Calibri" panose="020F0502020204030204" pitchFamily="34" charset="0"/>
              </a:rPr>
              <a:t>3) </a:t>
            </a:r>
            <a:r>
              <a:rPr lang="en-US" altLang="zh-CN" sz="2400" dirty="0"/>
              <a:t>(Paragraph 7) Myth No. 3: I don’t need a draft/plan. </a:t>
            </a:r>
          </a:p>
          <a:p>
            <a:pPr>
              <a:lnSpc>
                <a:spcPct val="110000"/>
              </a:lnSpc>
            </a:pPr>
            <a:r>
              <a:rPr lang="en-US" altLang="zh-CN" sz="2400" kern="100" dirty="0">
                <a:latin typeface="Calibri" panose="020F0502020204030204" pitchFamily="34" charset="0"/>
                <a:cs typeface="Calibri" panose="020F0502020204030204" pitchFamily="34" charset="0"/>
              </a:rPr>
              <a:t>4) </a:t>
            </a:r>
            <a:r>
              <a:rPr lang="en-US" altLang="zh-CN" sz="2400" dirty="0"/>
              <a:t>(Paragraph 8) Myth No. 4: Inspiration will come.</a:t>
            </a:r>
            <a:endParaRPr lang="zh-CN" altLang="zh-CN" sz="2400" dirty="0">
              <a:latin typeface="Calibri" panose="020F0502020204030204" pitchFamily="34" charset="0"/>
              <a:ea typeface="等线" panose="02010600030101010101" pitchFamily="2" charset="-122"/>
              <a:cs typeface="Calibri" panose="020F0502020204030204" pitchFamily="34" charset="0"/>
            </a:endParaRPr>
          </a:p>
          <a:p>
            <a:pPr>
              <a:lnSpc>
                <a:spcPct val="110000"/>
              </a:lnSpc>
            </a:pPr>
            <a:r>
              <a:rPr lang="en-US" altLang="zh-CN" sz="2400" kern="100" dirty="0">
                <a:latin typeface="Calibri" panose="020F0502020204030204" pitchFamily="34" charset="0"/>
                <a:cs typeface="Calibri" panose="020F0502020204030204" pitchFamily="34" charset="0"/>
              </a:rPr>
              <a:t>5) </a:t>
            </a:r>
            <a:r>
              <a:rPr lang="en-US" altLang="zh-CN" sz="2400" dirty="0"/>
              <a:t>(Paragraph 9) Myth No. 5: I’ll do it after X.</a:t>
            </a:r>
            <a:endParaRPr lang="en-US" altLang="zh-CN" sz="2400" kern="100" dirty="0">
              <a:latin typeface="Calibri" panose="020F0502020204030204" pitchFamily="34" charset="0"/>
              <a:cs typeface="Calibri" panose="020F0502020204030204" pitchFamily="34" charset="0"/>
            </a:endParaRPr>
          </a:p>
        </p:txBody>
      </p:sp>
      <p:pic>
        <p:nvPicPr>
          <p:cNvPr id="18" name="图片 17"/>
          <p:cNvPicPr>
            <a:picLocks noChangeAspect="1"/>
          </p:cNvPicPr>
          <p:nvPr/>
        </p:nvPicPr>
        <p:blipFill>
          <a:blip r:embed="rId2"/>
          <a:stretch>
            <a:fillRect/>
          </a:stretch>
        </p:blipFill>
        <p:spPr>
          <a:xfrm>
            <a:off x="846375" y="1677355"/>
            <a:ext cx="640936" cy="562294"/>
          </a:xfrm>
          <a:prstGeom prst="rect">
            <a:avLst/>
          </a:prstGeom>
        </p:spPr>
      </p:pic>
      <p:grpSp>
        <p:nvGrpSpPr>
          <p:cNvPr id="16" name="组合 15"/>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1" name="文本框 10"/>
          <p:cNvSpPr txBox="1"/>
          <p:nvPr/>
        </p:nvSpPr>
        <p:spPr>
          <a:xfrm>
            <a:off x="1142453" y="1617760"/>
            <a:ext cx="6097772" cy="830997"/>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rPr>
              <a:t>Text Comprehension </a:t>
            </a:r>
          </a:p>
          <a:p>
            <a:r>
              <a:rPr lang="en-US" altLang="zh-CN" sz="2400" dirty="0">
                <a:latin typeface="Calibri" panose="020F0502020204030204" pitchFamily="34" charset="0"/>
                <a:cs typeface="Calibri" panose="020F0502020204030204" pitchFamily="34" charset="0"/>
              </a:rPr>
              <a:t>     (1) </a:t>
            </a:r>
            <a:r>
              <a:rPr lang="en-US" altLang="zh-CN" sz="2400" dirty="0">
                <a:latin typeface="Calibri" panose="020F0502020204030204" pitchFamily="34" charset="0"/>
                <a:ea typeface="宋体" panose="02010600030101010101" pitchFamily="2" charset="-122"/>
                <a:cs typeface="Calibri" panose="020F0502020204030204" pitchFamily="34" charset="0"/>
              </a:rPr>
              <a:t>Reading for gist</a:t>
            </a:r>
          </a:p>
        </p:txBody>
      </p:sp>
      <p:sp>
        <p:nvSpPr>
          <p:cNvPr id="12" name="文本框 11"/>
          <p:cNvSpPr txBox="1"/>
          <p:nvPr/>
        </p:nvSpPr>
        <p:spPr>
          <a:xfrm>
            <a:off x="723265" y="2374265"/>
            <a:ext cx="10744200" cy="489365"/>
          </a:xfrm>
          <a:prstGeom prst="rect">
            <a:avLst/>
          </a:prstGeom>
          <a:noFill/>
        </p:spPr>
        <p:txBody>
          <a:bodyPr wrap="square">
            <a:spAutoFit/>
          </a:bodyPr>
          <a:lstStyle/>
          <a:p>
            <a:pPr>
              <a:lnSpc>
                <a:spcPct val="114000"/>
              </a:lnSpc>
            </a:pPr>
            <a:r>
              <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rPr>
              <a:t>Decide which of the following best conveys the main idea of the text.</a:t>
            </a:r>
            <a:endParaRPr lang="zh-CN" altLang="en-US" sz="2400" i="1" dirty="0">
              <a:solidFill>
                <a:srgbClr val="0070C0"/>
              </a:solidFill>
              <a:latin typeface="Calibri" panose="020F0502020204030204" pitchFamily="34" charset="0"/>
              <a:ea typeface="等线" panose="02010600030101010101" pitchFamily="2" charset="-122"/>
              <a:cs typeface="Calibri" panose="020F0502020204030204" pitchFamily="34" charset="0"/>
            </a:endParaRPr>
          </a:p>
        </p:txBody>
      </p:sp>
      <p:pic>
        <p:nvPicPr>
          <p:cNvPr id="16" name="图片 15"/>
          <p:cNvPicPr>
            <a:picLocks noChangeAspect="1"/>
          </p:cNvPicPr>
          <p:nvPr/>
        </p:nvPicPr>
        <p:blipFill>
          <a:blip r:embed="rId2"/>
          <a:stretch>
            <a:fillRect/>
          </a:stretch>
        </p:blipFill>
        <p:spPr>
          <a:xfrm>
            <a:off x="681041" y="1567857"/>
            <a:ext cx="640936" cy="562294"/>
          </a:xfrm>
          <a:prstGeom prst="rect">
            <a:avLst/>
          </a:prstGeom>
        </p:spPr>
      </p:pic>
      <p:grpSp>
        <p:nvGrpSpPr>
          <p:cNvPr id="23" name="组合 22"/>
          <p:cNvGrpSpPr/>
          <p:nvPr/>
        </p:nvGrpSpPr>
        <p:grpSpPr>
          <a:xfrm>
            <a:off x="867550" y="283464"/>
            <a:ext cx="1179420" cy="1051559"/>
            <a:chOff x="1313" y="323"/>
            <a:chExt cx="2280" cy="2032"/>
          </a:xfrm>
        </p:grpSpPr>
        <p:grpSp>
          <p:nvGrpSpPr>
            <p:cNvPr id="25" name="组合 158"/>
            <p:cNvGrpSpPr/>
            <p:nvPr/>
          </p:nvGrpSpPr>
          <p:grpSpPr>
            <a:xfrm>
              <a:off x="1313" y="323"/>
              <a:ext cx="2280" cy="2032"/>
              <a:chOff x="3720691" y="2824413"/>
              <a:chExt cx="1341120" cy="1209172"/>
            </a:xfrm>
          </p:grpSpPr>
          <p:sp>
            <p:nvSpPr>
              <p:cNvPr id="28"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9"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6"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7" name="图片 26"/>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7" name="椭圆 16"/>
          <p:cNvSpPr/>
          <p:nvPr/>
        </p:nvSpPr>
        <p:spPr>
          <a:xfrm>
            <a:off x="739827" y="4621870"/>
            <a:ext cx="372422" cy="381548"/>
          </a:xfrm>
          <a:prstGeom prst="ellipse">
            <a:avLst/>
          </a:prstGeom>
          <a:ln w="31750">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18" name="文本框 17"/>
          <p:cNvSpPr txBox="1"/>
          <p:nvPr/>
        </p:nvSpPr>
        <p:spPr>
          <a:xfrm>
            <a:off x="729994" y="2786009"/>
            <a:ext cx="10161107" cy="3165162"/>
          </a:xfrm>
          <a:prstGeom prst="rect">
            <a:avLst/>
          </a:prstGeom>
          <a:noFill/>
        </p:spPr>
        <p:txBody>
          <a:bodyPr wrap="square">
            <a:spAutoFit/>
          </a:bodyPr>
          <a:lstStyle/>
          <a:p>
            <a:pPr algn="just">
              <a:lnSpc>
                <a:spcPct val="120000"/>
              </a:lnSpc>
            </a:pPr>
            <a:r>
              <a:rPr lang="en-US" altLang="zh-CN" sz="2400" dirty="0">
                <a:solidFill>
                  <a:srgbClr val="231F20"/>
                </a:solidFill>
                <a:effectLst/>
              </a:rPr>
              <a:t>A. The challenge most college students face is to have self-discipline and manage time properly. </a:t>
            </a:r>
            <a:endParaRPr lang="en-US" altLang="zh-CN" sz="2400" dirty="0"/>
          </a:p>
          <a:p>
            <a:pPr algn="just">
              <a:lnSpc>
                <a:spcPct val="120000"/>
              </a:lnSpc>
            </a:pPr>
            <a:r>
              <a:rPr lang="en-US" altLang="zh-CN" sz="2400" dirty="0">
                <a:solidFill>
                  <a:srgbClr val="231F20"/>
                </a:solidFill>
                <a:effectLst/>
              </a:rPr>
              <a:t>B. The most important thing for college students is to balance one’s social life and academic study. </a:t>
            </a:r>
            <a:endParaRPr lang="en-US" altLang="zh-CN" sz="2400" dirty="0"/>
          </a:p>
          <a:p>
            <a:pPr algn="just">
              <a:lnSpc>
                <a:spcPct val="120000"/>
              </a:lnSpc>
            </a:pPr>
            <a:r>
              <a:rPr lang="en-US" altLang="zh-CN" sz="2400" dirty="0">
                <a:solidFill>
                  <a:srgbClr val="231F20"/>
                </a:solidFill>
                <a:effectLst/>
              </a:rPr>
              <a:t>C. College students need to learn some strategies for managing time effectively. </a:t>
            </a:r>
            <a:endParaRPr lang="en-US" altLang="zh-CN" sz="2400" dirty="0"/>
          </a:p>
          <a:p>
            <a:pPr algn="just">
              <a:lnSpc>
                <a:spcPct val="120000"/>
              </a:lnSpc>
            </a:pPr>
            <a:r>
              <a:rPr lang="en-US" altLang="zh-CN" sz="2400" dirty="0">
                <a:solidFill>
                  <a:srgbClr val="231F20"/>
                </a:solidFill>
                <a:effectLst/>
              </a:rPr>
              <a:t>D. College students should not believe in the five myths regarding time management.</a:t>
            </a:r>
            <a:endParaRPr lang="zh-CN" altLang="en-US" sz="2400" dirty="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1" name="文本框 10"/>
          <p:cNvSpPr txBox="1"/>
          <p:nvPr/>
        </p:nvSpPr>
        <p:spPr>
          <a:xfrm>
            <a:off x="1142453" y="1617760"/>
            <a:ext cx="6097772" cy="830997"/>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rPr>
              <a:t>Text Comprehension</a:t>
            </a:r>
          </a:p>
          <a:p>
            <a:r>
              <a:rPr lang="en-US" altLang="zh-CN" sz="2400" dirty="0">
                <a:latin typeface="Calibri" panose="020F0502020204030204" pitchFamily="34" charset="0"/>
                <a:cs typeface="Calibri" panose="020F0502020204030204" pitchFamily="34" charset="0"/>
              </a:rPr>
              <a:t>(2) Reading for structure</a:t>
            </a:r>
            <a:r>
              <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rPr>
              <a:t> </a:t>
            </a:r>
          </a:p>
        </p:txBody>
      </p:sp>
      <p:sp>
        <p:nvSpPr>
          <p:cNvPr id="12" name="文本框 11"/>
          <p:cNvSpPr txBox="1"/>
          <p:nvPr/>
        </p:nvSpPr>
        <p:spPr>
          <a:xfrm>
            <a:off x="723264" y="2460297"/>
            <a:ext cx="11125836" cy="884538"/>
          </a:xfrm>
          <a:prstGeom prst="rect">
            <a:avLst/>
          </a:prstGeom>
          <a:noFill/>
        </p:spPr>
        <p:txBody>
          <a:bodyPr wrap="square">
            <a:spAutoFit/>
          </a:bodyPr>
          <a:lstStyle/>
          <a:p>
            <a:pPr>
              <a:lnSpc>
                <a:spcPct val="110000"/>
              </a:lnSpc>
            </a:pPr>
            <a:r>
              <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rPr>
              <a:t>Read the text closely and try to follow the author’s comments on the five myths and tips for time management. Fill in the blanks with the words or phrases based on the text.</a:t>
            </a:r>
            <a:endParaRPr lang="zh-CN"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endParaRPr>
          </a:p>
        </p:txBody>
      </p:sp>
      <p:pic>
        <p:nvPicPr>
          <p:cNvPr id="16" name="图片 15"/>
          <p:cNvPicPr>
            <a:picLocks noChangeAspect="1"/>
          </p:cNvPicPr>
          <p:nvPr/>
        </p:nvPicPr>
        <p:blipFill>
          <a:blip r:embed="rId2"/>
          <a:stretch>
            <a:fillRect/>
          </a:stretch>
        </p:blipFill>
        <p:spPr>
          <a:xfrm>
            <a:off x="681041" y="1567857"/>
            <a:ext cx="640936" cy="562294"/>
          </a:xfrm>
          <a:prstGeom prst="rect">
            <a:avLst/>
          </a:prstGeom>
        </p:spPr>
      </p:pic>
      <p:grpSp>
        <p:nvGrpSpPr>
          <p:cNvPr id="23" name="组合 22"/>
          <p:cNvGrpSpPr/>
          <p:nvPr/>
        </p:nvGrpSpPr>
        <p:grpSpPr>
          <a:xfrm>
            <a:off x="867550" y="283464"/>
            <a:ext cx="1179420" cy="1051559"/>
            <a:chOff x="1313" y="323"/>
            <a:chExt cx="2280" cy="2032"/>
          </a:xfrm>
        </p:grpSpPr>
        <p:grpSp>
          <p:nvGrpSpPr>
            <p:cNvPr id="25" name="组合 158"/>
            <p:cNvGrpSpPr/>
            <p:nvPr/>
          </p:nvGrpSpPr>
          <p:grpSpPr>
            <a:xfrm>
              <a:off x="1313" y="323"/>
              <a:ext cx="2280" cy="2032"/>
              <a:chOff x="3720691" y="2824413"/>
              <a:chExt cx="1341120" cy="1209172"/>
            </a:xfrm>
          </p:grpSpPr>
          <p:sp>
            <p:nvSpPr>
              <p:cNvPr id="28"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9"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6"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7" name="图片 26"/>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4" name="文本框 23"/>
          <p:cNvSpPr txBox="1"/>
          <p:nvPr/>
        </p:nvSpPr>
        <p:spPr>
          <a:xfrm>
            <a:off x="694832" y="3269104"/>
            <a:ext cx="10824067" cy="2721964"/>
          </a:xfrm>
          <a:prstGeom prst="rect">
            <a:avLst/>
          </a:prstGeom>
          <a:noFill/>
        </p:spPr>
        <p:txBody>
          <a:bodyPr wrap="square">
            <a:spAutoFit/>
          </a:bodyPr>
          <a:lstStyle/>
          <a:p>
            <a:pPr>
              <a:lnSpc>
                <a:spcPct val="120000"/>
              </a:lnSpc>
            </a:pPr>
            <a:r>
              <a:rPr lang="en-US" altLang="zh-CN" sz="2400" b="1" dirty="0">
                <a:solidFill>
                  <a:srgbClr val="231F20"/>
                </a:solidFill>
                <a:effectLst/>
              </a:rPr>
              <a:t>Myth No. 1: I work best under pressure. </a:t>
            </a:r>
            <a:endParaRPr lang="en-US" altLang="zh-CN" sz="2400" dirty="0"/>
          </a:p>
          <a:p>
            <a:pPr>
              <a:lnSpc>
                <a:spcPct val="120000"/>
              </a:lnSpc>
            </a:pPr>
            <a:r>
              <a:rPr lang="en-US" altLang="zh-CN" sz="2400" dirty="0">
                <a:solidFill>
                  <a:srgbClr val="231F20"/>
                </a:solidFill>
                <a:effectLst/>
              </a:rPr>
              <a:t>Comment: Students often believe that (1)  </a:t>
            </a:r>
            <a:r>
              <a:rPr lang="en-US" altLang="zh-CN" sz="2400" dirty="0">
                <a:solidFill>
                  <a:srgbClr val="231F20"/>
                </a:solidFill>
              </a:rPr>
              <a:t>_____________________ </a:t>
            </a:r>
            <a:r>
              <a:rPr lang="en-US" altLang="zh-CN" sz="2400" dirty="0">
                <a:solidFill>
                  <a:srgbClr val="231F20"/>
                </a:solidFill>
                <a:effectLst/>
              </a:rPr>
              <a:t>supervision. </a:t>
            </a:r>
            <a:endParaRPr lang="en-US" altLang="zh-CN" sz="2400" dirty="0"/>
          </a:p>
          <a:p>
            <a:pPr>
              <a:lnSpc>
                <a:spcPct val="120000"/>
              </a:lnSpc>
            </a:pPr>
            <a:r>
              <a:rPr lang="en-US" altLang="zh-CN" sz="2400" dirty="0">
                <a:solidFill>
                  <a:srgbClr val="231F20"/>
                </a:solidFill>
                <a:effectLst/>
              </a:rPr>
              <a:t>Suggestion: Learn to (2) ________________________________. </a:t>
            </a:r>
            <a:endParaRPr lang="en-US" altLang="zh-CN" sz="2400" dirty="0"/>
          </a:p>
          <a:p>
            <a:pPr>
              <a:lnSpc>
                <a:spcPct val="120000"/>
              </a:lnSpc>
            </a:pPr>
            <a:r>
              <a:rPr lang="en-US" altLang="zh-CN" sz="2400" b="1" dirty="0">
                <a:solidFill>
                  <a:srgbClr val="231F20"/>
                </a:solidFill>
                <a:effectLst/>
              </a:rPr>
              <a:t>Myth No. 2: Deadlines just creep up and surprise me. </a:t>
            </a:r>
            <a:endParaRPr lang="en-US" altLang="zh-CN" sz="2400" dirty="0"/>
          </a:p>
          <a:p>
            <a:pPr>
              <a:lnSpc>
                <a:spcPct val="120000"/>
              </a:lnSpc>
            </a:pPr>
            <a:r>
              <a:rPr lang="en-US" altLang="zh-CN" sz="2400" dirty="0">
                <a:solidFill>
                  <a:srgbClr val="231F20"/>
                </a:solidFill>
                <a:effectLst/>
              </a:rPr>
              <a:t>Comment: There is no excuse for forgetting (3) ______________ of a task. </a:t>
            </a:r>
            <a:endParaRPr lang="en-US" altLang="zh-CN" sz="2400" dirty="0"/>
          </a:p>
          <a:p>
            <a:pPr>
              <a:lnSpc>
                <a:spcPct val="120000"/>
              </a:lnSpc>
            </a:pPr>
            <a:r>
              <a:rPr lang="en-US" altLang="zh-CN" sz="2400" dirty="0">
                <a:solidFill>
                  <a:srgbClr val="231F20"/>
                </a:solidFill>
                <a:effectLst/>
              </a:rPr>
              <a:t>Suggestion: Learn to form the habit of checking noticeboards and reading handouts. </a:t>
            </a:r>
            <a:endParaRPr lang="en-US" altLang="zh-CN" sz="2400" dirty="0"/>
          </a:p>
        </p:txBody>
      </p:sp>
      <p:sp>
        <p:nvSpPr>
          <p:cNvPr id="30" name="文本框 29"/>
          <p:cNvSpPr txBox="1"/>
          <p:nvPr/>
        </p:nvSpPr>
        <p:spPr>
          <a:xfrm>
            <a:off x="6029722" y="3713909"/>
            <a:ext cx="3274448" cy="461665"/>
          </a:xfrm>
          <a:prstGeom prst="rect">
            <a:avLst/>
          </a:prstGeom>
          <a:noFill/>
        </p:spPr>
        <p:txBody>
          <a:bodyPr wrap="square">
            <a:spAutoFit/>
          </a:bodyPr>
          <a:lstStyle/>
          <a:p>
            <a:r>
              <a:rPr lang="en-US" altLang="zh-CN" sz="2400" dirty="0">
                <a:solidFill>
                  <a:srgbClr val="C00000"/>
                </a:solidFill>
                <a:effectLst/>
              </a:rPr>
              <a:t>there is no work without</a:t>
            </a:r>
            <a:endParaRPr lang="zh-CN" altLang="en-US" sz="2400" dirty="0">
              <a:solidFill>
                <a:srgbClr val="C00000"/>
              </a:solidFill>
            </a:endParaRPr>
          </a:p>
        </p:txBody>
      </p:sp>
      <p:sp>
        <p:nvSpPr>
          <p:cNvPr id="31" name="文本框 30"/>
          <p:cNvSpPr txBox="1"/>
          <p:nvPr/>
        </p:nvSpPr>
        <p:spPr>
          <a:xfrm>
            <a:off x="3707799" y="4146451"/>
            <a:ext cx="5099918" cy="461665"/>
          </a:xfrm>
          <a:prstGeom prst="rect">
            <a:avLst/>
          </a:prstGeom>
          <a:noFill/>
        </p:spPr>
        <p:txBody>
          <a:bodyPr wrap="square">
            <a:spAutoFit/>
          </a:bodyPr>
          <a:lstStyle/>
          <a:p>
            <a:r>
              <a:rPr lang="en-US" altLang="zh-CN" sz="2400" dirty="0">
                <a:solidFill>
                  <a:srgbClr val="C00000"/>
                </a:solidFill>
                <a:effectLst/>
              </a:rPr>
              <a:t>balance one’s study tasks and social life </a:t>
            </a:r>
            <a:endParaRPr lang="zh-CN" altLang="en-US" sz="2400" dirty="0">
              <a:solidFill>
                <a:srgbClr val="C00000"/>
              </a:solidFill>
            </a:endParaRPr>
          </a:p>
        </p:txBody>
      </p:sp>
      <p:sp>
        <p:nvSpPr>
          <p:cNvPr id="32" name="文本框 31"/>
          <p:cNvSpPr txBox="1"/>
          <p:nvPr/>
        </p:nvSpPr>
        <p:spPr>
          <a:xfrm>
            <a:off x="6824170" y="5024134"/>
            <a:ext cx="1787151" cy="461665"/>
          </a:xfrm>
          <a:prstGeom prst="rect">
            <a:avLst/>
          </a:prstGeom>
          <a:noFill/>
        </p:spPr>
        <p:txBody>
          <a:bodyPr wrap="square">
            <a:spAutoFit/>
          </a:bodyPr>
          <a:lstStyle/>
          <a:p>
            <a:r>
              <a:rPr lang="en-US" altLang="zh-CN" sz="2400" dirty="0">
                <a:solidFill>
                  <a:srgbClr val="C00000"/>
                </a:solidFill>
                <a:effectLst/>
              </a:rPr>
              <a:t>the due date </a:t>
            </a:r>
            <a:endParaRPr lang="zh-CN" altLang="en-US" sz="2400" dirty="0">
              <a:solidFill>
                <a:srgbClr val="C00000"/>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1" name="文本框 10"/>
          <p:cNvSpPr txBox="1"/>
          <p:nvPr/>
        </p:nvSpPr>
        <p:spPr>
          <a:xfrm>
            <a:off x="1142453" y="1478060"/>
            <a:ext cx="6097772" cy="830997"/>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rPr>
              <a:t>Text Comprehension</a:t>
            </a:r>
          </a:p>
          <a:p>
            <a:r>
              <a:rPr lang="en-US" altLang="zh-CN" sz="2400" dirty="0">
                <a:latin typeface="Calibri" panose="020F0502020204030204" pitchFamily="34" charset="0"/>
                <a:cs typeface="Calibri" panose="020F0502020204030204" pitchFamily="34" charset="0"/>
              </a:rPr>
              <a:t>(2) Reading for structure</a:t>
            </a:r>
            <a:r>
              <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rPr>
              <a:t> </a:t>
            </a:r>
          </a:p>
        </p:txBody>
      </p:sp>
      <p:sp>
        <p:nvSpPr>
          <p:cNvPr id="12" name="文本框 11"/>
          <p:cNvSpPr txBox="1"/>
          <p:nvPr/>
        </p:nvSpPr>
        <p:spPr>
          <a:xfrm>
            <a:off x="723264" y="2206297"/>
            <a:ext cx="11125836" cy="934358"/>
          </a:xfrm>
          <a:prstGeom prst="rect">
            <a:avLst/>
          </a:prstGeom>
          <a:noFill/>
        </p:spPr>
        <p:txBody>
          <a:bodyPr wrap="square">
            <a:spAutoFit/>
          </a:bodyPr>
          <a:lstStyle/>
          <a:p>
            <a:pPr>
              <a:lnSpc>
                <a:spcPct val="114000"/>
              </a:lnSpc>
            </a:pPr>
            <a:r>
              <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rPr>
              <a:t>Read the text closely and try to follow the author’s comments on the five myths and tips for time management. Fill in the blanks with the words or phrases based on the text.</a:t>
            </a:r>
            <a:endParaRPr lang="zh-CN"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endParaRPr>
          </a:p>
        </p:txBody>
      </p:sp>
      <p:pic>
        <p:nvPicPr>
          <p:cNvPr id="16" name="图片 15"/>
          <p:cNvPicPr>
            <a:picLocks noChangeAspect="1"/>
          </p:cNvPicPr>
          <p:nvPr/>
        </p:nvPicPr>
        <p:blipFill>
          <a:blip r:embed="rId2"/>
          <a:stretch>
            <a:fillRect/>
          </a:stretch>
        </p:blipFill>
        <p:spPr>
          <a:xfrm>
            <a:off x="681041" y="1428157"/>
            <a:ext cx="640936" cy="562294"/>
          </a:xfrm>
          <a:prstGeom prst="rect">
            <a:avLst/>
          </a:prstGeom>
        </p:spPr>
      </p:pic>
      <p:grpSp>
        <p:nvGrpSpPr>
          <p:cNvPr id="23" name="组合 22"/>
          <p:cNvGrpSpPr/>
          <p:nvPr/>
        </p:nvGrpSpPr>
        <p:grpSpPr>
          <a:xfrm>
            <a:off x="867550" y="283464"/>
            <a:ext cx="1179420" cy="1051559"/>
            <a:chOff x="1313" y="323"/>
            <a:chExt cx="2280" cy="2032"/>
          </a:xfrm>
        </p:grpSpPr>
        <p:grpSp>
          <p:nvGrpSpPr>
            <p:cNvPr id="25" name="组合 158"/>
            <p:cNvGrpSpPr/>
            <p:nvPr/>
          </p:nvGrpSpPr>
          <p:grpSpPr>
            <a:xfrm>
              <a:off x="1313" y="323"/>
              <a:ext cx="2280" cy="2032"/>
              <a:chOff x="3720691" y="2824413"/>
              <a:chExt cx="1341120" cy="1209172"/>
            </a:xfrm>
          </p:grpSpPr>
          <p:sp>
            <p:nvSpPr>
              <p:cNvPr id="28"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9"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6"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7" name="图片 26"/>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9" name="文本框 18"/>
          <p:cNvSpPr txBox="1"/>
          <p:nvPr/>
        </p:nvSpPr>
        <p:spPr>
          <a:xfrm>
            <a:off x="674909" y="3016906"/>
            <a:ext cx="11038119" cy="3416320"/>
          </a:xfrm>
          <a:prstGeom prst="rect">
            <a:avLst/>
          </a:prstGeom>
          <a:noFill/>
        </p:spPr>
        <p:txBody>
          <a:bodyPr wrap="square">
            <a:spAutoFit/>
          </a:bodyPr>
          <a:lstStyle/>
          <a:p>
            <a:r>
              <a:rPr lang="en-US" altLang="zh-CN" sz="2400" b="1" dirty="0">
                <a:solidFill>
                  <a:srgbClr val="231F20"/>
                </a:solidFill>
                <a:effectLst/>
              </a:rPr>
              <a:t>Myth No. 3: I don’t need a draft/plan. </a:t>
            </a:r>
            <a:endParaRPr lang="en-US" altLang="zh-CN" sz="2400" dirty="0"/>
          </a:p>
          <a:p>
            <a:r>
              <a:rPr lang="en-US" altLang="zh-CN" sz="2400" dirty="0">
                <a:solidFill>
                  <a:srgbClr val="231F20"/>
                </a:solidFill>
                <a:effectLst/>
              </a:rPr>
              <a:t>Comment: It’s (4)  __________ to do an academic task by only keeping things in mind. </a:t>
            </a:r>
            <a:endParaRPr lang="en-US" altLang="zh-CN" sz="2400" dirty="0"/>
          </a:p>
          <a:p>
            <a:r>
              <a:rPr lang="en-US" altLang="zh-CN" sz="2400" dirty="0">
                <a:solidFill>
                  <a:srgbClr val="231F20"/>
                </a:solidFill>
                <a:effectLst/>
              </a:rPr>
              <a:t>Suggestion: Have a draft or plan in advance. </a:t>
            </a:r>
            <a:endParaRPr lang="en-US" altLang="zh-CN" sz="2400" dirty="0"/>
          </a:p>
          <a:p>
            <a:r>
              <a:rPr lang="en-US" altLang="zh-CN" sz="2400" b="1" dirty="0">
                <a:solidFill>
                  <a:srgbClr val="231F20"/>
                </a:solidFill>
                <a:effectLst/>
              </a:rPr>
              <a:t>Myth No. 4: Inspiration will come. </a:t>
            </a:r>
            <a:endParaRPr lang="en-US" altLang="zh-CN" sz="2400" dirty="0"/>
          </a:p>
          <a:p>
            <a:r>
              <a:rPr lang="en-US" altLang="zh-CN" sz="2400" dirty="0">
                <a:solidFill>
                  <a:srgbClr val="231F20"/>
                </a:solidFill>
                <a:effectLst/>
              </a:rPr>
              <a:t>Comment: Inspiration depends on your preparation. </a:t>
            </a:r>
            <a:endParaRPr lang="en-US" altLang="zh-CN" sz="2400" dirty="0"/>
          </a:p>
          <a:p>
            <a:r>
              <a:rPr lang="en-US" altLang="zh-CN" sz="2400" dirty="0">
                <a:solidFill>
                  <a:srgbClr val="231F20"/>
                </a:solidFill>
                <a:effectLst/>
              </a:rPr>
              <a:t>Suggestion: (5) ____________</a:t>
            </a:r>
            <a:r>
              <a:rPr lang="en-US" altLang="zh-CN" sz="2400" dirty="0">
                <a:solidFill>
                  <a:srgbClr val="231F20"/>
                </a:solidFill>
              </a:rPr>
              <a:t>.</a:t>
            </a:r>
            <a:r>
              <a:rPr lang="en-US" altLang="zh-CN" sz="2400" dirty="0">
                <a:solidFill>
                  <a:srgbClr val="231F20"/>
                </a:solidFill>
                <a:effectLst/>
              </a:rPr>
              <a:t> </a:t>
            </a:r>
            <a:endParaRPr lang="en-US" altLang="zh-CN" sz="2400" dirty="0"/>
          </a:p>
          <a:p>
            <a:r>
              <a:rPr lang="en-US" altLang="zh-CN" sz="2400" b="1" dirty="0">
                <a:solidFill>
                  <a:srgbClr val="231F20"/>
                </a:solidFill>
                <a:effectLst/>
              </a:rPr>
              <a:t>Myth No. 5: I’ll do it after X. </a:t>
            </a:r>
            <a:endParaRPr lang="en-US" altLang="zh-CN" sz="2400" dirty="0"/>
          </a:p>
          <a:p>
            <a:r>
              <a:rPr lang="en-US" altLang="zh-CN" sz="2400" dirty="0">
                <a:solidFill>
                  <a:srgbClr val="231F20"/>
                </a:solidFill>
                <a:effectLst/>
              </a:rPr>
              <a:t>Comment: It’s a (6) __________. </a:t>
            </a:r>
            <a:endParaRPr lang="en-US" altLang="zh-CN" sz="2400" dirty="0"/>
          </a:p>
          <a:p>
            <a:r>
              <a:rPr lang="en-US" altLang="zh-CN" sz="2400" dirty="0">
                <a:solidFill>
                  <a:srgbClr val="231F20"/>
                </a:solidFill>
                <a:effectLst/>
              </a:rPr>
              <a:t>Suggestion: Try doing things in advance or timetable the task.</a:t>
            </a:r>
            <a:endParaRPr lang="zh-CN" altLang="en-US" sz="2400" dirty="0"/>
          </a:p>
        </p:txBody>
      </p:sp>
      <p:sp>
        <p:nvSpPr>
          <p:cNvPr id="20" name="文本框 19"/>
          <p:cNvSpPr txBox="1"/>
          <p:nvPr/>
        </p:nvSpPr>
        <p:spPr>
          <a:xfrm>
            <a:off x="3074012" y="3345862"/>
            <a:ext cx="1588059" cy="461665"/>
          </a:xfrm>
          <a:prstGeom prst="rect">
            <a:avLst/>
          </a:prstGeom>
          <a:noFill/>
        </p:spPr>
        <p:txBody>
          <a:bodyPr wrap="square">
            <a:spAutoFit/>
          </a:bodyPr>
          <a:lstStyle/>
          <a:p>
            <a:r>
              <a:rPr lang="en-US" altLang="zh-CN" sz="2400" dirty="0">
                <a:solidFill>
                  <a:srgbClr val="C00000"/>
                </a:solidFill>
                <a:effectLst/>
              </a:rPr>
              <a:t>impossible</a:t>
            </a:r>
            <a:endParaRPr lang="zh-CN" altLang="en-US" sz="2400" dirty="0">
              <a:solidFill>
                <a:srgbClr val="C00000"/>
              </a:solidFill>
            </a:endParaRPr>
          </a:p>
        </p:txBody>
      </p:sp>
      <p:sp>
        <p:nvSpPr>
          <p:cNvPr id="21" name="文本框 20"/>
          <p:cNvSpPr txBox="1"/>
          <p:nvPr/>
        </p:nvSpPr>
        <p:spPr>
          <a:xfrm>
            <a:off x="2862006" y="4779403"/>
            <a:ext cx="1929121" cy="461665"/>
          </a:xfrm>
          <a:prstGeom prst="rect">
            <a:avLst/>
          </a:prstGeom>
          <a:noFill/>
        </p:spPr>
        <p:txBody>
          <a:bodyPr wrap="square">
            <a:spAutoFit/>
          </a:bodyPr>
          <a:lstStyle/>
          <a:p>
            <a:r>
              <a:rPr lang="en-US" altLang="zh-CN" sz="2400" dirty="0">
                <a:solidFill>
                  <a:srgbClr val="C00000"/>
                </a:solidFill>
                <a:effectLst/>
              </a:rPr>
              <a:t>Start early</a:t>
            </a:r>
            <a:endParaRPr lang="zh-CN" altLang="en-US" sz="2400" dirty="0">
              <a:solidFill>
                <a:srgbClr val="C00000"/>
              </a:solidFill>
            </a:endParaRPr>
          </a:p>
        </p:txBody>
      </p:sp>
      <p:sp>
        <p:nvSpPr>
          <p:cNvPr id="22" name="文本框 21"/>
          <p:cNvSpPr txBox="1"/>
          <p:nvPr/>
        </p:nvSpPr>
        <p:spPr>
          <a:xfrm>
            <a:off x="3239798" y="5518034"/>
            <a:ext cx="1843155" cy="461665"/>
          </a:xfrm>
          <a:prstGeom prst="rect">
            <a:avLst/>
          </a:prstGeom>
          <a:noFill/>
        </p:spPr>
        <p:txBody>
          <a:bodyPr wrap="square">
            <a:spAutoFit/>
          </a:bodyPr>
          <a:lstStyle/>
          <a:p>
            <a:r>
              <a:rPr lang="en-US" altLang="zh-CN" sz="2400" dirty="0">
                <a:solidFill>
                  <a:srgbClr val="C00000"/>
                </a:solidFill>
                <a:effectLst/>
              </a:rPr>
              <a:t>lazy habit </a:t>
            </a:r>
            <a:endParaRPr lang="zh-CN" altLang="en-US" sz="2400" dirty="0">
              <a:solidFill>
                <a:srgbClr val="C00000"/>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1" name="文本框 10"/>
          <p:cNvSpPr txBox="1"/>
          <p:nvPr/>
        </p:nvSpPr>
        <p:spPr>
          <a:xfrm>
            <a:off x="1142453" y="1478060"/>
            <a:ext cx="6097772" cy="830997"/>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rPr>
              <a:t>Text Comprehension</a:t>
            </a:r>
          </a:p>
          <a:p>
            <a:r>
              <a:rPr lang="en-US" altLang="zh-CN" sz="2400" dirty="0">
                <a:latin typeface="Calibri" panose="020F0502020204030204" pitchFamily="34" charset="0"/>
                <a:cs typeface="Calibri" panose="020F0502020204030204" pitchFamily="34" charset="0"/>
              </a:rPr>
              <a:t>(3) Reading for details</a:t>
            </a:r>
            <a:r>
              <a:rPr lang="en-US" altLang="zh-CN" sz="2400" b="1" kern="100" dirty="0">
                <a:solidFill>
                  <a:schemeClr val="accent6">
                    <a:lumMod val="75000"/>
                  </a:schemeClr>
                </a:solidFill>
                <a:latin typeface="Calibri" panose="020F0502020204030204" pitchFamily="34" charset="0"/>
                <a:ea typeface="宋体" panose="02010600030101010101" pitchFamily="2" charset="-122"/>
                <a:cs typeface="Calibri" panose="020F0502020204030204" pitchFamily="34" charset="0"/>
              </a:rPr>
              <a:t> </a:t>
            </a:r>
          </a:p>
        </p:txBody>
      </p:sp>
      <p:pic>
        <p:nvPicPr>
          <p:cNvPr id="16" name="图片 15"/>
          <p:cNvPicPr>
            <a:picLocks noChangeAspect="1"/>
          </p:cNvPicPr>
          <p:nvPr/>
        </p:nvPicPr>
        <p:blipFill>
          <a:blip r:embed="rId2"/>
          <a:stretch>
            <a:fillRect/>
          </a:stretch>
        </p:blipFill>
        <p:spPr>
          <a:xfrm>
            <a:off x="681041" y="1428157"/>
            <a:ext cx="640936" cy="562294"/>
          </a:xfrm>
          <a:prstGeom prst="rect">
            <a:avLst/>
          </a:prstGeom>
        </p:spPr>
      </p:pic>
      <p:grpSp>
        <p:nvGrpSpPr>
          <p:cNvPr id="23" name="组合 22"/>
          <p:cNvGrpSpPr/>
          <p:nvPr/>
        </p:nvGrpSpPr>
        <p:grpSpPr>
          <a:xfrm>
            <a:off x="867550" y="283464"/>
            <a:ext cx="1179420" cy="1051559"/>
            <a:chOff x="1313" y="323"/>
            <a:chExt cx="2280" cy="2032"/>
          </a:xfrm>
        </p:grpSpPr>
        <p:grpSp>
          <p:nvGrpSpPr>
            <p:cNvPr id="25" name="组合 158"/>
            <p:cNvGrpSpPr/>
            <p:nvPr/>
          </p:nvGrpSpPr>
          <p:grpSpPr>
            <a:xfrm>
              <a:off x="1313" y="323"/>
              <a:ext cx="2280" cy="2032"/>
              <a:chOff x="3720691" y="2824413"/>
              <a:chExt cx="1341120" cy="1209172"/>
            </a:xfrm>
          </p:grpSpPr>
          <p:sp>
            <p:nvSpPr>
              <p:cNvPr id="28"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9"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6"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7" name="图片 26"/>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4" name="文本框 23"/>
          <p:cNvSpPr txBox="1"/>
          <p:nvPr/>
        </p:nvSpPr>
        <p:spPr>
          <a:xfrm>
            <a:off x="796585" y="2409740"/>
            <a:ext cx="5162994" cy="3785652"/>
          </a:xfrm>
          <a:prstGeom prst="rect">
            <a:avLst/>
          </a:prstGeom>
          <a:noFill/>
          <a:ln>
            <a:solidFill>
              <a:schemeClr val="tx2"/>
            </a:solidFill>
          </a:ln>
        </p:spPr>
        <p:txBody>
          <a:bodyPr wrap="square">
            <a:spAutoFit/>
          </a:bodyPr>
          <a:lstStyle/>
          <a:p>
            <a:r>
              <a:rPr lang="en-US" altLang="zh-CN" sz="2400" dirty="0">
                <a:effectLst/>
              </a:rPr>
              <a:t>1. It would be a challenge </a:t>
            </a:r>
            <a:r>
              <a:rPr lang="en-US" altLang="zh-CN" sz="2400" dirty="0"/>
              <a:t>___</a:t>
            </a:r>
            <a:r>
              <a:rPr lang="en-US" altLang="zh-CN" sz="2400" dirty="0">
                <a:effectLst/>
              </a:rPr>
              <a:t>. </a:t>
            </a:r>
            <a:endParaRPr lang="en-US" altLang="zh-CN" sz="2400" dirty="0"/>
          </a:p>
          <a:p>
            <a:r>
              <a:rPr lang="en-US" altLang="zh-CN" sz="2400" dirty="0">
                <a:effectLst/>
              </a:rPr>
              <a:t>2. Students may find it difficult to finish work on time </a:t>
            </a:r>
            <a:r>
              <a:rPr lang="en-US" altLang="zh-CN" sz="2400" dirty="0"/>
              <a:t>___</a:t>
            </a:r>
            <a:r>
              <a:rPr lang="en-US" altLang="zh-CN" sz="2400" dirty="0">
                <a:effectLst/>
              </a:rPr>
              <a:t>. </a:t>
            </a:r>
            <a:endParaRPr lang="en-US" altLang="zh-CN" sz="2400" dirty="0"/>
          </a:p>
          <a:p>
            <a:r>
              <a:rPr lang="en-US" altLang="zh-CN" sz="2400" dirty="0">
                <a:effectLst/>
              </a:rPr>
              <a:t>3. If they want to allocate time before deadlines, students have to </a:t>
            </a:r>
            <a:r>
              <a:rPr lang="en-US" altLang="zh-CN" sz="2400" dirty="0"/>
              <a:t>___</a:t>
            </a:r>
            <a:r>
              <a:rPr lang="en-US" altLang="zh-CN" sz="2400" dirty="0">
                <a:effectLst/>
              </a:rPr>
              <a:t>. </a:t>
            </a:r>
            <a:endParaRPr lang="en-US" altLang="zh-CN" sz="2400" dirty="0"/>
          </a:p>
          <a:p>
            <a:r>
              <a:rPr lang="en-US" altLang="zh-CN" sz="2400" dirty="0">
                <a:effectLst/>
              </a:rPr>
              <a:t>4. University students should know </a:t>
            </a:r>
            <a:r>
              <a:rPr lang="en-US" altLang="zh-CN" sz="2400" dirty="0"/>
              <a:t>___</a:t>
            </a:r>
            <a:r>
              <a:rPr lang="en-US" altLang="zh-CN" sz="2400" dirty="0">
                <a:effectLst/>
              </a:rPr>
              <a:t>. </a:t>
            </a:r>
            <a:endParaRPr lang="en-US" altLang="zh-CN" sz="2400" dirty="0"/>
          </a:p>
          <a:p>
            <a:r>
              <a:rPr lang="en-US" altLang="zh-CN" sz="2400" dirty="0">
                <a:effectLst/>
              </a:rPr>
              <a:t>5. To prepare for a presentation in class, students should </a:t>
            </a:r>
            <a:r>
              <a:rPr lang="en-US" altLang="zh-CN" sz="2400" dirty="0"/>
              <a:t>___</a:t>
            </a:r>
            <a:r>
              <a:rPr lang="en-US" altLang="zh-CN" sz="2400" dirty="0">
                <a:effectLst/>
              </a:rPr>
              <a:t>. </a:t>
            </a:r>
            <a:endParaRPr lang="en-US" altLang="zh-CN" sz="2400" dirty="0"/>
          </a:p>
          <a:p>
            <a:r>
              <a:rPr lang="en-US" altLang="zh-CN" sz="2400" dirty="0">
                <a:effectLst/>
              </a:rPr>
              <a:t>6. Instead of waiting for inspiration, students should </a:t>
            </a:r>
            <a:r>
              <a:rPr lang="en-US" altLang="zh-CN" sz="2400" dirty="0"/>
              <a:t>___</a:t>
            </a:r>
            <a:r>
              <a:rPr lang="en-US" altLang="zh-CN" sz="1800" dirty="0">
                <a:effectLst/>
                <a:latin typeface="Kalinga" panose="020B0502040204020203" pitchFamily="34" charset="0"/>
              </a:rPr>
              <a:t>.</a:t>
            </a:r>
            <a:endParaRPr lang="zh-CN" altLang="en-US" dirty="0"/>
          </a:p>
        </p:txBody>
      </p:sp>
      <p:sp>
        <p:nvSpPr>
          <p:cNvPr id="30" name="文本框 29"/>
          <p:cNvSpPr txBox="1"/>
          <p:nvPr/>
        </p:nvSpPr>
        <p:spPr>
          <a:xfrm>
            <a:off x="6193615" y="1683615"/>
            <a:ext cx="5578055" cy="4524315"/>
          </a:xfrm>
          <a:prstGeom prst="rect">
            <a:avLst/>
          </a:prstGeom>
          <a:noFill/>
          <a:ln>
            <a:solidFill>
              <a:schemeClr val="tx2"/>
            </a:solidFill>
          </a:ln>
        </p:spPr>
        <p:txBody>
          <a:bodyPr wrap="square">
            <a:spAutoFit/>
          </a:bodyPr>
          <a:lstStyle/>
          <a:p>
            <a:r>
              <a:rPr lang="en-US" altLang="zh-CN" sz="2400" dirty="0">
                <a:solidFill>
                  <a:srgbClr val="231F20"/>
                </a:solidFill>
                <a:effectLst/>
              </a:rPr>
              <a:t>A. the time of exams and the deadlines of their essay tasks </a:t>
            </a:r>
            <a:endParaRPr lang="en-US" altLang="zh-CN" sz="2400" dirty="0"/>
          </a:p>
          <a:p>
            <a:r>
              <a:rPr lang="en-US" altLang="zh-CN" sz="2400" dirty="0">
                <a:solidFill>
                  <a:srgbClr val="231F20"/>
                </a:solidFill>
                <a:effectLst/>
              </a:rPr>
              <a:t>B. give up their social life </a:t>
            </a:r>
            <a:endParaRPr lang="en-US" altLang="zh-CN" sz="2400" dirty="0"/>
          </a:p>
          <a:p>
            <a:r>
              <a:rPr lang="en-US" altLang="zh-CN" sz="2400" dirty="0">
                <a:solidFill>
                  <a:srgbClr val="231F20"/>
                </a:solidFill>
                <a:effectLst/>
              </a:rPr>
              <a:t>C. to pass the final exam </a:t>
            </a:r>
            <a:endParaRPr lang="en-US" altLang="zh-CN" sz="2400" dirty="0"/>
          </a:p>
          <a:p>
            <a:r>
              <a:rPr lang="en-US" altLang="zh-CN" sz="2400" dirty="0">
                <a:solidFill>
                  <a:srgbClr val="231F20"/>
                </a:solidFill>
                <a:effectLst/>
              </a:rPr>
              <a:t>D. begin their exploration in advance </a:t>
            </a:r>
            <a:endParaRPr lang="en-US" altLang="zh-CN" sz="2400" dirty="0"/>
          </a:p>
          <a:p>
            <a:r>
              <a:rPr lang="en-US" altLang="zh-CN" sz="2400" dirty="0">
                <a:solidFill>
                  <a:srgbClr val="231F20"/>
                </a:solidFill>
                <a:effectLst/>
              </a:rPr>
              <a:t>E. without a highly supervised education </a:t>
            </a:r>
            <a:endParaRPr lang="en-US" altLang="zh-CN" sz="2400" dirty="0"/>
          </a:p>
          <a:p>
            <a:r>
              <a:rPr lang="en-US" altLang="zh-CN" sz="2400" dirty="0">
                <a:solidFill>
                  <a:srgbClr val="231F20"/>
                </a:solidFill>
                <a:effectLst/>
              </a:rPr>
              <a:t>F. know the significance of working consistently </a:t>
            </a:r>
            <a:endParaRPr lang="en-US" altLang="zh-CN" sz="2400" dirty="0"/>
          </a:p>
          <a:p>
            <a:r>
              <a:rPr lang="en-US" altLang="zh-CN" sz="2400" dirty="0">
                <a:solidFill>
                  <a:srgbClr val="231F20"/>
                </a:solidFill>
                <a:effectLst/>
              </a:rPr>
              <a:t>G. to balance social life with study at university </a:t>
            </a:r>
            <a:endParaRPr lang="en-US" altLang="zh-CN" sz="2400" dirty="0"/>
          </a:p>
          <a:p>
            <a:r>
              <a:rPr lang="en-US" altLang="zh-CN" sz="2400" dirty="0">
                <a:solidFill>
                  <a:srgbClr val="231F20"/>
                </a:solidFill>
                <a:effectLst/>
              </a:rPr>
              <a:t>H. make a draft, and then modify it </a:t>
            </a:r>
            <a:endParaRPr lang="en-US" altLang="zh-CN" sz="2400" dirty="0"/>
          </a:p>
          <a:p>
            <a:r>
              <a:rPr lang="en-US" altLang="zh-CN" sz="2400" dirty="0">
                <a:solidFill>
                  <a:srgbClr val="231F20"/>
                </a:solidFill>
                <a:effectLst/>
              </a:rPr>
              <a:t>I. read as many references as possible</a:t>
            </a:r>
            <a:endParaRPr lang="zh-CN" altLang="en-US" sz="2400" dirty="0"/>
          </a:p>
        </p:txBody>
      </p:sp>
      <p:sp>
        <p:nvSpPr>
          <p:cNvPr id="31" name="文本框 30"/>
          <p:cNvSpPr txBox="1"/>
          <p:nvPr/>
        </p:nvSpPr>
        <p:spPr>
          <a:xfrm>
            <a:off x="2637200" y="3122685"/>
            <a:ext cx="406217" cy="461665"/>
          </a:xfrm>
          <a:prstGeom prst="rect">
            <a:avLst/>
          </a:prstGeom>
          <a:noFill/>
        </p:spPr>
        <p:txBody>
          <a:bodyPr wrap="square">
            <a:spAutoFit/>
          </a:bodyPr>
          <a:lstStyle/>
          <a:p>
            <a:r>
              <a:rPr lang="en-US" altLang="zh-CN" sz="2400" dirty="0">
                <a:solidFill>
                  <a:srgbClr val="C00000"/>
                </a:solidFill>
              </a:rPr>
              <a:t>E</a:t>
            </a:r>
            <a:endParaRPr lang="en-US" altLang="zh-CN" sz="2400" dirty="0">
              <a:solidFill>
                <a:srgbClr val="C00000"/>
              </a:solidFill>
              <a:latin typeface="Calibri" panose="020F0502020204030204" pitchFamily="34" charset="0"/>
              <a:ea typeface="宋体" panose="02010600030101010101" pitchFamily="2" charset="-122"/>
              <a:cs typeface="Calibri" panose="020F0502020204030204" pitchFamily="34" charset="0"/>
            </a:endParaRPr>
          </a:p>
        </p:txBody>
      </p:sp>
      <p:sp>
        <p:nvSpPr>
          <p:cNvPr id="32" name="文本框 31"/>
          <p:cNvSpPr txBox="1"/>
          <p:nvPr/>
        </p:nvSpPr>
        <p:spPr>
          <a:xfrm>
            <a:off x="4154310" y="2409740"/>
            <a:ext cx="406217" cy="461665"/>
          </a:xfrm>
          <a:prstGeom prst="rect">
            <a:avLst/>
          </a:prstGeom>
          <a:noFill/>
        </p:spPr>
        <p:txBody>
          <a:bodyPr wrap="square">
            <a:spAutoFit/>
          </a:bodyPr>
          <a:lstStyle/>
          <a:p>
            <a:r>
              <a:rPr lang="en-US" altLang="zh-CN" sz="2400" dirty="0">
                <a:solidFill>
                  <a:srgbClr val="C00000"/>
                </a:solidFill>
              </a:rPr>
              <a:t>G</a:t>
            </a:r>
            <a:endParaRPr lang="en-US" altLang="zh-CN" sz="2400" dirty="0">
              <a:solidFill>
                <a:srgbClr val="C00000"/>
              </a:solidFill>
              <a:latin typeface="Calibri" panose="020F0502020204030204" pitchFamily="34" charset="0"/>
              <a:ea typeface="宋体" panose="02010600030101010101" pitchFamily="2" charset="-122"/>
              <a:cs typeface="Calibri" panose="020F0502020204030204" pitchFamily="34" charset="0"/>
            </a:endParaRPr>
          </a:p>
        </p:txBody>
      </p:sp>
      <p:sp>
        <p:nvSpPr>
          <p:cNvPr id="33" name="文本框 32"/>
          <p:cNvSpPr txBox="1"/>
          <p:nvPr/>
        </p:nvSpPr>
        <p:spPr>
          <a:xfrm>
            <a:off x="4403718" y="3871451"/>
            <a:ext cx="406217" cy="461665"/>
          </a:xfrm>
          <a:prstGeom prst="rect">
            <a:avLst/>
          </a:prstGeom>
          <a:noFill/>
        </p:spPr>
        <p:txBody>
          <a:bodyPr wrap="square">
            <a:spAutoFit/>
          </a:bodyPr>
          <a:lstStyle/>
          <a:p>
            <a:r>
              <a:rPr lang="en-US" altLang="zh-CN" sz="2400" dirty="0">
                <a:solidFill>
                  <a:srgbClr val="C00000"/>
                </a:solidFill>
              </a:rPr>
              <a:t>F</a:t>
            </a:r>
            <a:endParaRPr lang="en-US" altLang="zh-CN" sz="2400" dirty="0">
              <a:solidFill>
                <a:srgbClr val="C00000"/>
              </a:solidFill>
              <a:latin typeface="Calibri" panose="020F0502020204030204" pitchFamily="34" charset="0"/>
              <a:ea typeface="宋体" panose="02010600030101010101" pitchFamily="2" charset="-122"/>
              <a:cs typeface="Calibri" panose="020F0502020204030204" pitchFamily="34" charset="0"/>
            </a:endParaRPr>
          </a:p>
        </p:txBody>
      </p:sp>
      <p:sp>
        <p:nvSpPr>
          <p:cNvPr id="34" name="文本框 33"/>
          <p:cNvSpPr txBox="1"/>
          <p:nvPr/>
        </p:nvSpPr>
        <p:spPr>
          <a:xfrm>
            <a:off x="5277341" y="4209220"/>
            <a:ext cx="406217" cy="461665"/>
          </a:xfrm>
          <a:prstGeom prst="rect">
            <a:avLst/>
          </a:prstGeom>
          <a:noFill/>
        </p:spPr>
        <p:txBody>
          <a:bodyPr wrap="square">
            <a:spAutoFit/>
          </a:bodyPr>
          <a:lstStyle/>
          <a:p>
            <a:r>
              <a:rPr lang="en-US" altLang="zh-CN" sz="2400" dirty="0">
                <a:solidFill>
                  <a:srgbClr val="C00000"/>
                </a:solidFill>
              </a:rPr>
              <a:t>A</a:t>
            </a:r>
            <a:endParaRPr lang="en-US" altLang="zh-CN" sz="2400" dirty="0">
              <a:solidFill>
                <a:srgbClr val="C00000"/>
              </a:solidFill>
              <a:latin typeface="Calibri" panose="020F0502020204030204" pitchFamily="34" charset="0"/>
              <a:ea typeface="宋体" panose="02010600030101010101" pitchFamily="2" charset="-122"/>
              <a:cs typeface="Calibri" panose="020F0502020204030204" pitchFamily="34" charset="0"/>
            </a:endParaRPr>
          </a:p>
        </p:txBody>
      </p:sp>
      <p:sp>
        <p:nvSpPr>
          <p:cNvPr id="35" name="文本框 34"/>
          <p:cNvSpPr txBox="1"/>
          <p:nvPr/>
        </p:nvSpPr>
        <p:spPr>
          <a:xfrm>
            <a:off x="2967147" y="4952581"/>
            <a:ext cx="406217" cy="461665"/>
          </a:xfrm>
          <a:prstGeom prst="rect">
            <a:avLst/>
          </a:prstGeom>
          <a:noFill/>
        </p:spPr>
        <p:txBody>
          <a:bodyPr wrap="square">
            <a:spAutoFit/>
          </a:bodyPr>
          <a:lstStyle/>
          <a:p>
            <a:r>
              <a:rPr lang="en-US" altLang="zh-CN" sz="2400" dirty="0">
                <a:solidFill>
                  <a:srgbClr val="C00000"/>
                </a:solidFill>
                <a:latin typeface="Calibri" panose="020F0502020204030204" pitchFamily="34" charset="0"/>
                <a:ea typeface="宋体" panose="02010600030101010101" pitchFamily="2" charset="-122"/>
                <a:cs typeface="Calibri" panose="020F0502020204030204" pitchFamily="34" charset="0"/>
              </a:rPr>
              <a:t>H</a:t>
            </a:r>
          </a:p>
        </p:txBody>
      </p:sp>
      <p:sp>
        <p:nvSpPr>
          <p:cNvPr id="36" name="文本框 35"/>
          <p:cNvSpPr txBox="1"/>
          <p:nvPr/>
        </p:nvSpPr>
        <p:spPr>
          <a:xfrm>
            <a:off x="2976978" y="5690545"/>
            <a:ext cx="406217" cy="461665"/>
          </a:xfrm>
          <a:prstGeom prst="rect">
            <a:avLst/>
          </a:prstGeom>
          <a:noFill/>
        </p:spPr>
        <p:txBody>
          <a:bodyPr wrap="square">
            <a:spAutoFit/>
          </a:bodyPr>
          <a:lstStyle/>
          <a:p>
            <a:r>
              <a:rPr lang="en-US" altLang="zh-CN" sz="2400" dirty="0">
                <a:solidFill>
                  <a:srgbClr val="C00000"/>
                </a:solidFill>
                <a:latin typeface="Calibri" panose="020F0502020204030204" pitchFamily="34" charset="0"/>
                <a:ea typeface="宋体" panose="02010600030101010101" pitchFamily="2" charset="-122"/>
                <a:cs typeface="Calibri" panose="020F0502020204030204" pitchFamily="34" charset="0"/>
              </a:rPr>
              <a:t>D</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2035175"/>
            <a:ext cx="10655935" cy="2131033"/>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just">
              <a:lnSpc>
                <a:spcPct val="120000"/>
              </a:lnSpc>
            </a:pPr>
            <a:r>
              <a:rPr lang="en-US" altLang="zh-CN" sz="2400" dirty="0"/>
              <a:t>1.</a:t>
            </a:r>
            <a:r>
              <a:rPr lang="en-US" altLang="zh-CN" sz="2400" dirty="0">
                <a:solidFill>
                  <a:srgbClr val="3B7AA7"/>
                </a:solidFill>
              </a:rPr>
              <a:t> </a:t>
            </a:r>
            <a:r>
              <a:rPr lang="en-US" altLang="zh-CN" sz="2400" dirty="0">
                <a:solidFill>
                  <a:srgbClr val="231F20"/>
                </a:solidFill>
              </a:rPr>
              <a:t>They strike fear into some, while others seem to blithely ignore them. (Para 1) </a:t>
            </a:r>
            <a:endParaRPr lang="en-US" altLang="zh-CN" sz="2400" dirty="0"/>
          </a:p>
          <a:p>
            <a:pPr algn="just">
              <a:lnSpc>
                <a:spcPct val="120000"/>
              </a:lnSpc>
            </a:pPr>
            <a:r>
              <a:rPr lang="en-US" altLang="zh-CN" sz="2400" dirty="0">
                <a:solidFill>
                  <a:srgbClr val="C00000"/>
                </a:solidFill>
              </a:rPr>
              <a:t>Paraphrase</a:t>
            </a:r>
            <a:r>
              <a:rPr lang="en-US" altLang="zh-CN" sz="2400" dirty="0"/>
              <a:t>:</a:t>
            </a:r>
            <a:r>
              <a:rPr lang="en-US" altLang="zh-CN" sz="2400" dirty="0">
                <a:solidFill>
                  <a:srgbClr val="C00000"/>
                </a:solidFill>
              </a:rPr>
              <a:t> </a:t>
            </a:r>
            <a:r>
              <a:rPr lang="en-US" altLang="zh-CN" sz="2400" dirty="0">
                <a:solidFill>
                  <a:srgbClr val="231F20"/>
                </a:solidFill>
              </a:rPr>
              <a:t>Some people are frightened to hear the word “deadline”, while others seem to pretend that the deadline does not exist and do not worry about it at all. </a:t>
            </a:r>
          </a:p>
        </p:txBody>
      </p:sp>
      <p:pic>
        <p:nvPicPr>
          <p:cNvPr id="11" name="图片 10"/>
          <p:cNvPicPr>
            <a:picLocks noChangeAspect="1"/>
          </p:cNvPicPr>
          <p:nvPr/>
        </p:nvPicPr>
        <p:blipFill>
          <a:blip r:embed="rId2"/>
          <a:stretch>
            <a:fillRect/>
          </a:stretch>
        </p:blipFill>
        <p:spPr>
          <a:xfrm>
            <a:off x="711120" y="19372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476375"/>
            <a:ext cx="10655935" cy="4672048"/>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just">
              <a:lnSpc>
                <a:spcPct val="95000"/>
              </a:lnSpc>
            </a:pPr>
            <a:r>
              <a:rPr lang="en-US" altLang="zh-CN" sz="2400" dirty="0"/>
              <a:t>2. </a:t>
            </a:r>
            <a:r>
              <a:rPr lang="en-US" altLang="zh-CN" sz="2400" dirty="0">
                <a:solidFill>
                  <a:srgbClr val="231F20"/>
                </a:solidFill>
              </a:rPr>
              <a:t>If you find yourself working through the night to finish an assignment that you </a:t>
            </a:r>
            <a:r>
              <a:rPr lang="en-US" altLang="zh-CN" sz="2400" dirty="0">
                <a:solidFill>
                  <a:srgbClr val="C00000"/>
                </a:solidFill>
              </a:rPr>
              <a:t>could have prepared</a:t>
            </a:r>
            <a:r>
              <a:rPr lang="en-US" altLang="zh-CN" sz="2400" dirty="0">
                <a:solidFill>
                  <a:srgbClr val="231F20"/>
                </a:solidFill>
              </a:rPr>
              <a:t> over a couple of weeks, or if you are constantly getting </a:t>
            </a:r>
            <a:r>
              <a:rPr lang="en-US" altLang="zh-CN" sz="2400" dirty="0">
                <a:solidFill>
                  <a:srgbClr val="C00000"/>
                </a:solidFill>
              </a:rPr>
              <a:t>hassled</a:t>
            </a:r>
            <a:r>
              <a:rPr lang="en-US" altLang="zh-CN" sz="2400" dirty="0">
                <a:solidFill>
                  <a:srgbClr val="231F20"/>
                </a:solidFill>
              </a:rPr>
              <a:t> from your tutors to hand in your overdue work, then you should read on… (Para 1) </a:t>
            </a:r>
            <a:endParaRPr lang="en-US" altLang="zh-CN" sz="2400" dirty="0"/>
          </a:p>
          <a:p>
            <a:pPr algn="just">
              <a:lnSpc>
                <a:spcPct val="95000"/>
              </a:lnSpc>
            </a:pPr>
            <a:r>
              <a:rPr lang="en-US" altLang="zh-CN" sz="2400" dirty="0">
                <a:solidFill>
                  <a:srgbClr val="C00000"/>
                </a:solidFill>
              </a:rPr>
              <a:t>could have done sth.</a:t>
            </a:r>
            <a:r>
              <a:rPr lang="en-US" altLang="zh-CN" sz="2400" dirty="0"/>
              <a:t>:</a:t>
            </a:r>
            <a:r>
              <a:rPr lang="en-US" altLang="zh-CN" sz="2400" dirty="0">
                <a:solidFill>
                  <a:srgbClr val="C00000"/>
                </a:solidFill>
              </a:rPr>
              <a:t> </a:t>
            </a:r>
            <a:r>
              <a:rPr lang="en-US" altLang="zh-CN" sz="2400" dirty="0">
                <a:solidFill>
                  <a:srgbClr val="231F20"/>
                </a:solidFill>
              </a:rPr>
              <a:t>used to indicate that something was possible in the past, even though it did not happen </a:t>
            </a:r>
            <a:endParaRPr lang="en-US" altLang="zh-CN" sz="2400" dirty="0"/>
          </a:p>
          <a:p>
            <a:pPr algn="just">
              <a:lnSpc>
                <a:spcPct val="95000"/>
              </a:lnSpc>
            </a:pPr>
            <a:r>
              <a:rPr lang="en-US" altLang="zh-CN" sz="2400" i="1" dirty="0">
                <a:solidFill>
                  <a:srgbClr val="231F20"/>
                </a:solidFill>
              </a:rPr>
              <a:t>e.g. </a:t>
            </a:r>
            <a:r>
              <a:rPr lang="en-US" altLang="zh-CN" sz="2400" dirty="0">
                <a:solidFill>
                  <a:srgbClr val="231F20"/>
                </a:solidFill>
              </a:rPr>
              <a:t>I could have told you, but I didn’t think you would listen. </a:t>
            </a:r>
            <a:endParaRPr lang="en-US" altLang="zh-CN" sz="2400" dirty="0"/>
          </a:p>
          <a:p>
            <a:pPr algn="just">
              <a:lnSpc>
                <a:spcPct val="95000"/>
              </a:lnSpc>
            </a:pPr>
            <a:r>
              <a:rPr lang="en-US" altLang="zh-CN" sz="2400" dirty="0">
                <a:solidFill>
                  <a:srgbClr val="C00000"/>
                </a:solidFill>
              </a:rPr>
              <a:t>hassle</a:t>
            </a:r>
            <a:r>
              <a:rPr lang="en-US" altLang="zh-CN" sz="2400" dirty="0"/>
              <a:t>: </a:t>
            </a:r>
            <a:r>
              <a:rPr lang="en-US" altLang="zh-CN" sz="2400" dirty="0">
                <a:solidFill>
                  <a:srgbClr val="231F20"/>
                </a:solidFill>
              </a:rPr>
              <a:t>to annoy someone, especially by repeatedly asking them for something </a:t>
            </a:r>
            <a:endParaRPr lang="en-US" altLang="zh-CN" sz="2400" dirty="0"/>
          </a:p>
          <a:p>
            <a:pPr algn="just">
              <a:lnSpc>
                <a:spcPct val="95000"/>
              </a:lnSpc>
            </a:pPr>
            <a:r>
              <a:rPr lang="en-US" altLang="zh-CN" sz="2400" i="1" dirty="0">
                <a:solidFill>
                  <a:srgbClr val="231F20"/>
                </a:solidFill>
              </a:rPr>
              <a:t>e.g. </a:t>
            </a:r>
            <a:r>
              <a:rPr lang="en-US" altLang="zh-CN" sz="2400" dirty="0">
                <a:solidFill>
                  <a:srgbClr val="231F20"/>
                </a:solidFill>
              </a:rPr>
              <a:t>The children keep hassling their parents to take them to Disneyland</a:t>
            </a:r>
            <a:r>
              <a:rPr lang="en-US" altLang="zh-CN" sz="2400">
                <a:solidFill>
                  <a:srgbClr val="231F20"/>
                </a:solidFill>
              </a:rPr>
              <a:t>. </a:t>
            </a:r>
            <a:endParaRPr lang="en-US" altLang="zh-CN" sz="1500" dirty="0">
              <a:solidFill>
                <a:srgbClr val="231F20"/>
              </a:solidFill>
            </a:endParaRPr>
          </a:p>
          <a:p>
            <a:pPr algn="just">
              <a:lnSpc>
                <a:spcPct val="95000"/>
              </a:lnSpc>
            </a:pPr>
            <a:r>
              <a:rPr lang="en-US" altLang="zh-CN" sz="2400" dirty="0">
                <a:solidFill>
                  <a:srgbClr val="C00000"/>
                </a:solidFill>
              </a:rPr>
              <a:t>Paraphrase</a:t>
            </a:r>
            <a:r>
              <a:rPr lang="en-US" altLang="zh-CN" sz="2400" dirty="0"/>
              <a:t>:</a:t>
            </a:r>
            <a:r>
              <a:rPr lang="en-US" altLang="zh-CN" sz="2400" dirty="0">
                <a:solidFill>
                  <a:srgbClr val="C00000"/>
                </a:solidFill>
              </a:rPr>
              <a:t> </a:t>
            </a:r>
            <a:r>
              <a:rPr lang="en-US" altLang="zh-CN" sz="2400" dirty="0">
                <a:solidFill>
                  <a:srgbClr val="231F20"/>
                </a:solidFill>
              </a:rPr>
              <a:t>You have several weeks to prepare for your homework, but you choose to work overnight to finish it just before the deadline; you don’t finish your assignment on time and thus receive repeated warnings from your tutors—if you often find yourself in such situations, you should read this article to help you.</a:t>
            </a:r>
          </a:p>
        </p:txBody>
      </p:sp>
      <p:pic>
        <p:nvPicPr>
          <p:cNvPr id="11" name="图片 10"/>
          <p:cNvPicPr>
            <a:picLocks noChangeAspect="1"/>
          </p:cNvPicPr>
          <p:nvPr/>
        </p:nvPicPr>
        <p:blipFill>
          <a:blip r:embed="rId2"/>
          <a:stretch>
            <a:fillRect/>
          </a:stretch>
        </p:blipFill>
        <p:spPr>
          <a:xfrm>
            <a:off x="711120" y="13784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2035175"/>
            <a:ext cx="10655935" cy="3017429"/>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l"/>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just">
              <a:lnSpc>
                <a:spcPct val="120000"/>
              </a:lnSpc>
            </a:pPr>
            <a:r>
              <a:rPr lang="en-US" altLang="zh-CN" sz="2400" dirty="0"/>
              <a:t>3. It is easy in a course with relatively few “contact” hours to see these few hours as the total of your academic week. (Para 2) </a:t>
            </a:r>
          </a:p>
          <a:p>
            <a:pPr algn="just">
              <a:lnSpc>
                <a:spcPct val="120000"/>
              </a:lnSpc>
            </a:pPr>
            <a:r>
              <a:rPr lang="en-US" altLang="zh-CN" sz="2400" dirty="0">
                <a:solidFill>
                  <a:srgbClr val="C00000"/>
                </a:solidFill>
              </a:rPr>
              <a:t>Paraphrase</a:t>
            </a:r>
            <a:r>
              <a:rPr lang="en-US" altLang="zh-CN" sz="2400" dirty="0"/>
              <a:t>:</a:t>
            </a:r>
            <a:r>
              <a:rPr lang="en-US" altLang="zh-CN" sz="2400" dirty="0">
                <a:solidFill>
                  <a:srgbClr val="C00000"/>
                </a:solidFill>
              </a:rPr>
              <a:t> </a:t>
            </a:r>
            <a:r>
              <a:rPr lang="en-US" altLang="zh-CN" sz="2400" dirty="0"/>
              <a:t>In a course when students have only a limited hours of active instruction from their teacher, these few hours are easily mistaken as the only study hours for this course in an academic week. </a:t>
            </a:r>
          </a:p>
        </p:txBody>
      </p:sp>
      <p:pic>
        <p:nvPicPr>
          <p:cNvPr id="11" name="图片 10"/>
          <p:cNvPicPr>
            <a:picLocks noChangeAspect="1"/>
          </p:cNvPicPr>
          <p:nvPr/>
        </p:nvPicPr>
        <p:blipFill>
          <a:blip r:embed="rId2"/>
          <a:stretch>
            <a:fillRect/>
          </a:stretch>
        </p:blipFill>
        <p:spPr>
          <a:xfrm>
            <a:off x="711120" y="19372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0524"/>
            <a:ext cx="12192000" cy="6928524"/>
          </a:xfrm>
          <a:prstGeom prst="rect">
            <a:avLst/>
          </a:prstGeom>
        </p:spPr>
      </p:pic>
      <p:sp>
        <p:nvSpPr>
          <p:cNvPr id="17" name="矩形 16"/>
          <p:cNvSpPr/>
          <p:nvPr/>
        </p:nvSpPr>
        <p:spPr>
          <a:xfrm>
            <a:off x="0" y="2350135"/>
            <a:ext cx="12192000" cy="179260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矩形 26"/>
          <p:cNvSpPr/>
          <p:nvPr/>
        </p:nvSpPr>
        <p:spPr>
          <a:xfrm>
            <a:off x="772352" y="2694193"/>
            <a:ext cx="10721205" cy="938719"/>
          </a:xfrm>
          <a:prstGeom prst="rect">
            <a:avLst/>
          </a:prstGeom>
        </p:spPr>
        <p:txBody>
          <a:bodyPr wrap="none">
            <a:spAutoFit/>
          </a:bodyPr>
          <a:lstStyle/>
          <a:p>
            <a:pPr algn="ctr"/>
            <a:r>
              <a:rPr lang="en-US" altLang="zh-CN" sz="5500" dirty="0">
                <a:ln w="0"/>
                <a:latin typeface="Americana XBd BT" panose="02020804070706020304" pitchFamily="18" charset="0"/>
              </a:rPr>
              <a:t>Learning to Manage My Time</a:t>
            </a:r>
          </a:p>
        </p:txBody>
      </p:sp>
      <p:sp>
        <p:nvSpPr>
          <p:cNvPr id="18" name="矩形 17"/>
          <p:cNvSpPr/>
          <p:nvPr/>
        </p:nvSpPr>
        <p:spPr>
          <a:xfrm>
            <a:off x="753684" y="2679455"/>
            <a:ext cx="10721205" cy="938719"/>
          </a:xfrm>
          <a:prstGeom prst="rect">
            <a:avLst/>
          </a:prstGeom>
        </p:spPr>
        <p:txBody>
          <a:bodyPr wrap="none">
            <a:spAutoFit/>
          </a:bodyPr>
          <a:lstStyle/>
          <a:p>
            <a:pPr algn="ctr"/>
            <a:r>
              <a:rPr lang="en-US" altLang="zh-CN" sz="5500" dirty="0">
                <a:ln w="0"/>
                <a:solidFill>
                  <a:schemeClr val="bg1"/>
                </a:solidFill>
                <a:latin typeface="Americana XBd BT" panose="02020804070706020304" pitchFamily="18" charset="0"/>
              </a:rPr>
              <a:t>Learning to Manage My Time</a:t>
            </a:r>
          </a:p>
        </p:txBody>
      </p:sp>
      <p:sp>
        <p:nvSpPr>
          <p:cNvPr id="12" name="矩形 11"/>
          <p:cNvSpPr/>
          <p:nvPr/>
        </p:nvSpPr>
        <p:spPr>
          <a:xfrm>
            <a:off x="739015" y="2657113"/>
            <a:ext cx="10721205" cy="938719"/>
          </a:xfrm>
          <a:prstGeom prst="rect">
            <a:avLst/>
          </a:prstGeom>
        </p:spPr>
        <p:txBody>
          <a:bodyPr wrap="none">
            <a:spAutoFit/>
          </a:bodyPr>
          <a:lstStyle/>
          <a:p>
            <a:pPr algn="ctr"/>
            <a:r>
              <a:rPr lang="en-US" altLang="zh-CN" sz="5500" dirty="0">
                <a:ln w="0"/>
                <a:solidFill>
                  <a:srgbClr val="D56947"/>
                </a:solidFill>
                <a:latin typeface="Americana XBd BT" panose="02020804070706020304" pitchFamily="18" charset="0"/>
              </a:rPr>
              <a:t>Learning to Manage My Time</a:t>
            </a:r>
          </a:p>
        </p:txBody>
      </p:sp>
      <p:grpSp>
        <p:nvGrpSpPr>
          <p:cNvPr id="14340" name="组合 7"/>
          <p:cNvGrpSpPr/>
          <p:nvPr/>
        </p:nvGrpSpPr>
        <p:grpSpPr>
          <a:xfrm>
            <a:off x="-3810" y="650240"/>
            <a:ext cx="2903855" cy="735330"/>
            <a:chOff x="0" y="194743"/>
            <a:chExt cx="3126179" cy="569433"/>
          </a:xfrm>
        </p:grpSpPr>
        <p:sp>
          <p:nvSpPr>
            <p:cNvPr id="2" name="圆角矩形 1"/>
            <p:cNvSpPr/>
            <p:nvPr/>
          </p:nvSpPr>
          <p:spPr>
            <a:xfrm>
              <a:off x="173209" y="194743"/>
              <a:ext cx="2952970" cy="569433"/>
            </a:xfrm>
            <a:prstGeom prst="roundRect">
              <a:avLst>
                <a:gd name="adj" fmla="val 9976"/>
              </a:avLst>
            </a:prstGeom>
            <a:solidFill>
              <a:schemeClr val="accent4">
                <a:lumMod val="60000"/>
                <a:lumOff val="40000"/>
              </a:schemeClr>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accent5">
                    <a:lumMod val="40000"/>
                    <a:lumOff val="60000"/>
                  </a:schemeClr>
                </a:solidFill>
                <a:effectLst/>
                <a:uLnTx/>
                <a:uFillTx/>
                <a:latin typeface="+mn-lt"/>
                <a:ea typeface="+mn-ea"/>
                <a:cs typeface="+mn-cs"/>
              </a:endParaRPr>
            </a:p>
          </p:txBody>
        </p:sp>
        <p:grpSp>
          <p:nvGrpSpPr>
            <p:cNvPr id="14350" name="组合 9"/>
            <p:cNvGrpSpPr/>
            <p:nvPr/>
          </p:nvGrpSpPr>
          <p:grpSpPr>
            <a:xfrm>
              <a:off x="0" y="290669"/>
              <a:ext cx="424561" cy="355906"/>
              <a:chOff x="469900" y="728859"/>
              <a:chExt cx="424561" cy="355906"/>
            </a:xfrm>
          </p:grpSpPr>
          <p:sp>
            <p:nvSpPr>
              <p:cNvPr id="19" name="椭圆 18"/>
              <p:cNvSpPr>
                <a:spLocks noChangeArrowheads="1"/>
              </p:cNvSpPr>
              <p:nvPr/>
            </p:nvSpPr>
            <p:spPr bwMode="auto">
              <a:xfrm rot="-5400000">
                <a:off x="738012" y="928719"/>
                <a:ext cx="157031" cy="155510"/>
              </a:xfrm>
              <a:prstGeom prst="ellipse">
                <a:avLst/>
              </a:prstGeom>
              <a:gradFill rotWithShape="0">
                <a:gsLst>
                  <a:gs pos="0">
                    <a:srgbClr val="FFFFFF"/>
                  </a:gs>
                  <a:gs pos="17000">
                    <a:srgbClr val="A6A6A6"/>
                  </a:gs>
                  <a:gs pos="35001">
                    <a:srgbClr val="F2F2F2"/>
                  </a:gs>
                  <a:gs pos="55000">
                    <a:srgbClr val="A6A6A6"/>
                  </a:gs>
                  <a:gs pos="75000">
                    <a:srgbClr val="F2F2F2"/>
                  </a:gs>
                  <a:gs pos="100000">
                    <a:srgbClr val="A6A6A6"/>
                  </a:gs>
                </a:gsLst>
                <a:lin ang="2700000" scaled="1"/>
              </a:gradFill>
              <a:ln>
                <a:noFill/>
              </a:ln>
              <a:effectLst>
                <a:outerShdw blurRad="12700" dist="12700" dir="2700000" algn="tl" rotWithShape="0">
                  <a:srgbClr val="808080">
                    <a:alpha val="39999"/>
                  </a:srgbClr>
                </a:outerShdw>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0" name="椭圆 19"/>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1" name="椭圆 20"/>
              <p:cNvSpPr>
                <a:spLocks noChangeArrowheads="1"/>
              </p:cNvSpPr>
              <p:nvPr/>
            </p:nvSpPr>
            <p:spPr bwMode="auto">
              <a:xfrm rot="-5400000">
                <a:off x="738012" y="728863"/>
                <a:ext cx="157031" cy="155510"/>
              </a:xfrm>
              <a:prstGeom prst="ellipse">
                <a:avLst/>
              </a:prstGeom>
              <a:gradFill rotWithShape="0">
                <a:gsLst>
                  <a:gs pos="0">
                    <a:srgbClr val="FFFFFF"/>
                  </a:gs>
                  <a:gs pos="17000">
                    <a:srgbClr val="A6A6A6"/>
                  </a:gs>
                  <a:gs pos="35001">
                    <a:srgbClr val="F2F2F2"/>
                  </a:gs>
                  <a:gs pos="55000">
                    <a:srgbClr val="A6A6A6"/>
                  </a:gs>
                  <a:gs pos="75000">
                    <a:srgbClr val="F2F2F2"/>
                  </a:gs>
                  <a:gs pos="100000">
                    <a:srgbClr val="A6A6A6"/>
                  </a:gs>
                </a:gsLst>
                <a:lin ang="2700000" scaled="1"/>
              </a:gradFill>
              <a:ln>
                <a:noFill/>
              </a:ln>
              <a:effectLst>
                <a:outerShdw blurRad="12700" dist="12700" dir="2700000" algn="tl" rotWithShape="0">
                  <a:srgbClr val="808080">
                    <a:alpha val="39999"/>
                  </a:srgbClr>
                </a:outerShdw>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2" name="椭圆 21"/>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3" name="圆角矩形 22"/>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4" name="圆角矩形 23"/>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5" name="圆角矩形 24"/>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6" name="圆角矩形 25"/>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grpSp>
      </p:grpSp>
      <p:sp>
        <p:nvSpPr>
          <p:cNvPr id="11" name="矩形 10"/>
          <p:cNvSpPr/>
          <p:nvPr/>
        </p:nvSpPr>
        <p:spPr>
          <a:xfrm>
            <a:off x="815133" y="572502"/>
            <a:ext cx="1843405" cy="891540"/>
          </a:xfrm>
          <a:prstGeom prst="rect">
            <a:avLst/>
          </a:prstGeom>
        </p:spPr>
        <p:txBody>
          <a:bodyPr wrap="none">
            <a:spAutoFit/>
          </a:bodyPr>
          <a:lstStyle/>
          <a:p>
            <a:pPr lvl="0"/>
            <a:r>
              <a:rPr lang="en-US" altLang="zh-CN" sz="5200" b="1" dirty="0">
                <a:solidFill>
                  <a:schemeClr val="bg1"/>
                </a:solidFill>
              </a:rPr>
              <a:t>Unit 7</a:t>
            </a:r>
            <a:endParaRPr lang="en-US" sz="5200" dirty="0">
              <a:solidFill>
                <a:schemeClr val="bg1"/>
              </a:solidFill>
            </a:endParaRPr>
          </a:p>
        </p:txBody>
      </p:sp>
    </p:spTree>
  </p:cSld>
  <p:clrMapOvr>
    <a:masterClrMapping/>
  </p:clrMapOvr>
  <p:transition>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666875"/>
            <a:ext cx="10655935" cy="4154984"/>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just"/>
            <a:r>
              <a:rPr lang="en-US" altLang="zh-CN" sz="2400" dirty="0"/>
              <a:t>4. </a:t>
            </a:r>
            <a:r>
              <a:rPr lang="en-US" altLang="zh-CN" sz="2400" dirty="0">
                <a:solidFill>
                  <a:srgbClr val="C00000"/>
                </a:solidFill>
              </a:rPr>
              <a:t>Provided</a:t>
            </a:r>
            <a:r>
              <a:rPr lang="en-US" altLang="zh-CN" sz="2400" dirty="0"/>
              <a:t> you have nothing else to do that week, you may </a:t>
            </a:r>
            <a:r>
              <a:rPr lang="en-US" altLang="zh-CN" sz="2400" dirty="0">
                <a:solidFill>
                  <a:srgbClr val="C00000"/>
                </a:solidFill>
              </a:rPr>
              <a:t>get through </a:t>
            </a:r>
            <a:r>
              <a:rPr lang="en-US" altLang="zh-CN" sz="2400" dirty="0"/>
              <a:t>it. But life doesn’t have to be such a series of small </a:t>
            </a:r>
            <a:r>
              <a:rPr lang="en-US" altLang="zh-CN" sz="2400" dirty="0">
                <a:solidFill>
                  <a:srgbClr val="C00000"/>
                </a:solidFill>
              </a:rPr>
              <a:t>heart attacks</a:t>
            </a:r>
            <a:r>
              <a:rPr lang="en-US" altLang="zh-CN" sz="2400" dirty="0"/>
              <a:t>. (Para 2) </a:t>
            </a:r>
          </a:p>
          <a:p>
            <a:pPr algn="just"/>
            <a:r>
              <a:rPr lang="en-US" altLang="zh-CN" sz="2400" dirty="0">
                <a:solidFill>
                  <a:srgbClr val="C00000"/>
                </a:solidFill>
              </a:rPr>
              <a:t>provided</a:t>
            </a:r>
            <a:r>
              <a:rPr lang="en-US" altLang="zh-CN" sz="2400" dirty="0"/>
              <a:t>: if; on the condition </a:t>
            </a:r>
          </a:p>
          <a:p>
            <a:pPr algn="just"/>
            <a:r>
              <a:rPr lang="en-US" altLang="zh-CN" sz="2400" i="1" dirty="0"/>
              <a:t>e.g. </a:t>
            </a:r>
            <a:r>
              <a:rPr lang="en-US" altLang="zh-CN" sz="2400" dirty="0"/>
              <a:t>It should all work out nicely, provided that nobody loses faith in the idea. </a:t>
            </a:r>
          </a:p>
          <a:p>
            <a:pPr algn="just"/>
            <a:r>
              <a:rPr lang="en-US" altLang="zh-CN" sz="2400" dirty="0">
                <a:solidFill>
                  <a:srgbClr val="C00000"/>
                </a:solidFill>
              </a:rPr>
              <a:t>get through</a:t>
            </a:r>
            <a:r>
              <a:rPr lang="en-US" altLang="zh-CN" sz="2400" dirty="0"/>
              <a:t>:</a:t>
            </a:r>
            <a:r>
              <a:rPr lang="en-US" altLang="zh-CN" sz="2400" dirty="0">
                <a:solidFill>
                  <a:srgbClr val="C00000"/>
                </a:solidFill>
              </a:rPr>
              <a:t> </a:t>
            </a:r>
            <a:r>
              <a:rPr lang="en-US" altLang="zh-CN" sz="2400" dirty="0"/>
              <a:t>to complete a difficult task or a large amount of work </a:t>
            </a:r>
          </a:p>
          <a:p>
            <a:pPr algn="just"/>
            <a:r>
              <a:rPr lang="en-US" altLang="zh-CN" sz="2400" i="1" dirty="0"/>
              <a:t>e.g. </a:t>
            </a:r>
            <a:r>
              <a:rPr lang="en-US" altLang="zh-CN" sz="2400" dirty="0"/>
              <a:t>I think you can get through the first two chapters of this novel. </a:t>
            </a:r>
          </a:p>
          <a:p>
            <a:pPr algn="just"/>
            <a:r>
              <a:rPr lang="en-US" altLang="zh-CN" sz="2400" dirty="0">
                <a:solidFill>
                  <a:srgbClr val="C00000"/>
                </a:solidFill>
              </a:rPr>
              <a:t>heart attack</a:t>
            </a:r>
            <a:r>
              <a:rPr lang="en-US" altLang="zh-CN" sz="2400" dirty="0"/>
              <a:t>:</a:t>
            </a:r>
            <a:r>
              <a:rPr lang="en-US" altLang="zh-CN" sz="2400" dirty="0">
                <a:solidFill>
                  <a:srgbClr val="C00000"/>
                </a:solidFill>
              </a:rPr>
              <a:t> </a:t>
            </a:r>
            <a:r>
              <a:rPr lang="en-US" altLang="zh-CN" sz="2400" dirty="0"/>
              <a:t>figuratively mean something shocking and causing </a:t>
            </a:r>
            <a:r>
              <a:rPr lang="en-US" altLang="zh-CN" sz="2400"/>
              <a:t>panic.</a:t>
            </a:r>
            <a:endParaRPr lang="en-US" altLang="zh-CN" sz="2400" dirty="0">
              <a:cs typeface="Calibri" panose="020F0502020204030204" pitchFamily="34" charset="0"/>
            </a:endParaRPr>
          </a:p>
          <a:p>
            <a:pPr algn="just"/>
            <a:r>
              <a:rPr lang="en-US" altLang="zh-CN" sz="2400" dirty="0">
                <a:solidFill>
                  <a:srgbClr val="C00000"/>
                </a:solidFill>
              </a:rPr>
              <a:t>Paraphrase</a:t>
            </a:r>
            <a:r>
              <a:rPr lang="en-US" altLang="zh-CN" sz="2400" dirty="0"/>
              <a:t>:</a:t>
            </a:r>
            <a:r>
              <a:rPr lang="en-US" altLang="zh-CN" sz="2400" dirty="0">
                <a:solidFill>
                  <a:srgbClr val="C00000"/>
                </a:solidFill>
              </a:rPr>
              <a:t> </a:t>
            </a:r>
            <a:r>
              <a:rPr lang="en-US" altLang="zh-CN" sz="2400" dirty="0"/>
              <a:t>If you don’t have other things to do that week, you may finally manage to hand in the assignment on the due date, but actually your life should not be filled with such shocking and unpleasant experiences.</a:t>
            </a:r>
            <a:endParaRPr lang="en-US" altLang="zh-CN" sz="2400" dirty="0">
              <a:cs typeface="Calibri" panose="020F0502020204030204" pitchFamily="34" charset="0"/>
            </a:endParaRPr>
          </a:p>
        </p:txBody>
      </p:sp>
      <p:pic>
        <p:nvPicPr>
          <p:cNvPr id="11" name="图片 10"/>
          <p:cNvPicPr>
            <a:picLocks noChangeAspect="1"/>
          </p:cNvPicPr>
          <p:nvPr/>
        </p:nvPicPr>
        <p:blipFill>
          <a:blip r:embed="rId2"/>
          <a:stretch>
            <a:fillRect/>
          </a:stretch>
        </p:blipFill>
        <p:spPr>
          <a:xfrm>
            <a:off x="711120" y="15689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679575"/>
            <a:ext cx="10655935" cy="3977692"/>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just">
              <a:lnSpc>
                <a:spcPct val="120000"/>
              </a:lnSpc>
            </a:pPr>
            <a:r>
              <a:rPr lang="en-US" altLang="zh-CN" sz="2400" dirty="0"/>
              <a:t>5. It does mean learning that a consistent amount of work throughout the academic year will </a:t>
            </a:r>
            <a:r>
              <a:rPr lang="en-US" altLang="zh-CN" sz="2400" dirty="0">
                <a:solidFill>
                  <a:srgbClr val="C00000"/>
                </a:solidFill>
              </a:rPr>
              <a:t>earn</a:t>
            </a:r>
            <a:r>
              <a:rPr lang="en-US" altLang="zh-CN" sz="2400" dirty="0"/>
              <a:t> you better results than a few frantic weeks at the end of the semester. (Para 5) </a:t>
            </a:r>
          </a:p>
          <a:p>
            <a:pPr algn="just">
              <a:lnSpc>
                <a:spcPct val="120000"/>
              </a:lnSpc>
            </a:pPr>
            <a:r>
              <a:rPr lang="en-US" altLang="zh-CN" sz="2400" dirty="0">
                <a:solidFill>
                  <a:srgbClr val="C00000"/>
                </a:solidFill>
              </a:rPr>
              <a:t>earn</a:t>
            </a:r>
            <a:r>
              <a:rPr lang="en-US" altLang="zh-CN" sz="2400" dirty="0"/>
              <a:t>:</a:t>
            </a:r>
            <a:r>
              <a:rPr lang="en-US" altLang="zh-CN" sz="2400" dirty="0">
                <a:solidFill>
                  <a:srgbClr val="C00000"/>
                </a:solidFill>
              </a:rPr>
              <a:t> </a:t>
            </a:r>
            <a:r>
              <a:rPr lang="en-US" altLang="zh-CN" sz="2400" dirty="0"/>
              <a:t>to get something that you deserve </a:t>
            </a:r>
          </a:p>
          <a:p>
            <a:pPr algn="just">
              <a:lnSpc>
                <a:spcPct val="120000"/>
              </a:lnSpc>
            </a:pPr>
            <a:r>
              <a:rPr lang="en-US" altLang="zh-CN" sz="2400" i="1" dirty="0"/>
              <a:t>e.g. </a:t>
            </a:r>
            <a:r>
              <a:rPr lang="en-US" altLang="zh-CN" sz="2400" dirty="0"/>
              <a:t>It’s been a tough time of six months and I feel I’ve earned a few weeks off</a:t>
            </a:r>
            <a:r>
              <a:rPr lang="en-US" altLang="zh-CN" sz="2400"/>
              <a:t>. </a:t>
            </a:r>
            <a:endParaRPr lang="en-US" altLang="zh-CN" dirty="0"/>
          </a:p>
          <a:p>
            <a:pPr algn="just">
              <a:lnSpc>
                <a:spcPct val="120000"/>
              </a:lnSpc>
            </a:pPr>
            <a:r>
              <a:rPr lang="en-US" altLang="zh-CN" sz="2400" dirty="0">
                <a:solidFill>
                  <a:srgbClr val="C00000"/>
                </a:solidFill>
              </a:rPr>
              <a:t>Paraphrase</a:t>
            </a:r>
            <a:r>
              <a:rPr lang="en-US" altLang="zh-CN" sz="2400" dirty="0"/>
              <a:t>:</a:t>
            </a:r>
            <a:r>
              <a:rPr lang="en-US" altLang="zh-CN" sz="2400" dirty="0">
                <a:solidFill>
                  <a:srgbClr val="C00000"/>
                </a:solidFill>
              </a:rPr>
              <a:t> </a:t>
            </a:r>
            <a:r>
              <a:rPr lang="en-US" altLang="zh-CN" sz="2400" dirty="0"/>
              <a:t>Planning in advance of deadlines means that you realize if you do your work regularly throughout the semester, you will have an enjoyable year instead of cramming at the end of the semester. </a:t>
            </a:r>
          </a:p>
        </p:txBody>
      </p:sp>
      <p:pic>
        <p:nvPicPr>
          <p:cNvPr id="11" name="图片 10"/>
          <p:cNvPicPr>
            <a:picLocks noChangeAspect="1"/>
          </p:cNvPicPr>
          <p:nvPr/>
        </p:nvPicPr>
        <p:blipFill>
          <a:blip r:embed="rId2"/>
          <a:stretch>
            <a:fillRect/>
          </a:stretch>
        </p:blipFill>
        <p:spPr>
          <a:xfrm>
            <a:off x="711120" y="15816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704975"/>
            <a:ext cx="10655935" cy="3977692"/>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just">
              <a:lnSpc>
                <a:spcPct val="120000"/>
              </a:lnSpc>
            </a:pPr>
            <a:r>
              <a:rPr lang="en-US" altLang="zh-CN" sz="2400" dirty="0"/>
              <a:t>6. It’s </a:t>
            </a:r>
            <a:r>
              <a:rPr lang="en-US" altLang="zh-CN" sz="2400" dirty="0">
                <a:solidFill>
                  <a:srgbClr val="C00000"/>
                </a:solidFill>
              </a:rPr>
              <a:t>tempting</a:t>
            </a:r>
            <a:r>
              <a:rPr lang="en-US" altLang="zh-CN" sz="2400" dirty="0"/>
              <a:t> to tell yourself that you haven’t got anything on paper because you have it all worked out in your head and you’ll be able to sit down and write the whole assignment on the night before it’s due. (Para 7) </a:t>
            </a:r>
          </a:p>
          <a:p>
            <a:pPr algn="just">
              <a:lnSpc>
                <a:spcPct val="120000"/>
              </a:lnSpc>
            </a:pPr>
            <a:r>
              <a:rPr lang="en-US" altLang="zh-CN" sz="2400" dirty="0">
                <a:solidFill>
                  <a:srgbClr val="C00000"/>
                </a:solidFill>
              </a:rPr>
              <a:t>tempting</a:t>
            </a:r>
            <a:r>
              <a:rPr lang="en-US" altLang="zh-CN" sz="2400" dirty="0"/>
              <a:t>:</a:t>
            </a:r>
            <a:r>
              <a:rPr lang="en-US" altLang="zh-CN" sz="2400" dirty="0">
                <a:solidFill>
                  <a:srgbClr val="C00000"/>
                </a:solidFill>
              </a:rPr>
              <a:t> </a:t>
            </a:r>
            <a:r>
              <a:rPr lang="en-US" altLang="zh-CN" sz="2400" dirty="0"/>
              <a:t>attractive and making people want to have something or do something </a:t>
            </a:r>
          </a:p>
          <a:p>
            <a:pPr algn="just">
              <a:lnSpc>
                <a:spcPct val="120000"/>
              </a:lnSpc>
            </a:pPr>
            <a:r>
              <a:rPr lang="en-US" altLang="zh-CN" sz="2400" i="1" dirty="0"/>
              <a:t>e.g. </a:t>
            </a:r>
            <a:r>
              <a:rPr lang="en-US" altLang="zh-CN" sz="2400" dirty="0"/>
              <a:t>It’s tempting to blame video games for violent behaviour in young </a:t>
            </a:r>
            <a:r>
              <a:rPr lang="en-US" altLang="zh-CN" sz="2400"/>
              <a:t>men.</a:t>
            </a:r>
            <a:endParaRPr lang="en-US" altLang="zh-CN" sz="2400" dirty="0"/>
          </a:p>
          <a:p>
            <a:pPr algn="just">
              <a:lnSpc>
                <a:spcPct val="120000"/>
              </a:lnSpc>
            </a:pPr>
            <a:r>
              <a:rPr lang="en-US" altLang="zh-CN" sz="2400" dirty="0">
                <a:solidFill>
                  <a:srgbClr val="C00000"/>
                </a:solidFill>
              </a:rPr>
              <a:t>Paraphrase</a:t>
            </a:r>
            <a:r>
              <a:rPr lang="en-US" altLang="zh-CN" sz="2400" dirty="0"/>
              <a:t>:</a:t>
            </a:r>
            <a:r>
              <a:rPr lang="en-US" altLang="zh-CN" sz="2400" dirty="0">
                <a:solidFill>
                  <a:srgbClr val="C00000"/>
                </a:solidFill>
              </a:rPr>
              <a:t> </a:t>
            </a:r>
            <a:r>
              <a:rPr lang="en-US" altLang="zh-CN" sz="2400" dirty="0"/>
              <a:t>It’s very likely that you would justify yourself for not writing something on paper since you have already had it in your mind and you will later finish it on the night before the due date.</a:t>
            </a:r>
            <a:endParaRPr lang="zh-CN" altLang="zh-CN" sz="2400" dirty="0">
              <a:ea typeface="等线" panose="02010600030101010101" pitchFamily="2" charset="-122"/>
              <a:cs typeface="Calibri" panose="020F0502020204030204" pitchFamily="34" charset="0"/>
            </a:endParaRPr>
          </a:p>
        </p:txBody>
      </p:sp>
      <p:pic>
        <p:nvPicPr>
          <p:cNvPr id="11" name="图片 10"/>
          <p:cNvPicPr>
            <a:picLocks noChangeAspect="1"/>
          </p:cNvPicPr>
          <p:nvPr/>
        </p:nvPicPr>
        <p:blipFill>
          <a:blip r:embed="rId2"/>
          <a:stretch>
            <a:fillRect/>
          </a:stretch>
        </p:blipFill>
        <p:spPr>
          <a:xfrm>
            <a:off x="711120" y="16070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882015" y="1577975"/>
            <a:ext cx="10655935" cy="4420890"/>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pPr algn="just">
              <a:lnSpc>
                <a:spcPct val="120000"/>
              </a:lnSpc>
            </a:pPr>
            <a:r>
              <a:rPr lang="en-US" altLang="zh-CN" sz="2400" kern="100" dirty="0">
                <a:latin typeface="Calibri" panose="020F0502020204030204" pitchFamily="34" charset="0"/>
                <a:cs typeface="Calibri" panose="020F0502020204030204" pitchFamily="34" charset="0"/>
              </a:rPr>
              <a:t>7. </a:t>
            </a:r>
            <a:r>
              <a:rPr lang="en-US" altLang="zh-CN" sz="2400" dirty="0">
                <a:solidFill>
                  <a:srgbClr val="231F20"/>
                </a:solidFill>
              </a:rPr>
              <a:t>At university, more than ever you’ll find that a professional level of presentation is required, and that’s impossible to </a:t>
            </a:r>
            <a:r>
              <a:rPr lang="en-US" altLang="zh-CN" sz="2400" dirty="0">
                <a:solidFill>
                  <a:srgbClr val="C00000"/>
                </a:solidFill>
              </a:rPr>
              <a:t>do without</a:t>
            </a:r>
            <a:r>
              <a:rPr lang="en-US" altLang="zh-CN" sz="2400" dirty="0">
                <a:solidFill>
                  <a:srgbClr val="231F20"/>
                </a:solidFill>
              </a:rPr>
              <a:t> at least one draft and </a:t>
            </a:r>
            <a:r>
              <a:rPr lang="en-US" altLang="zh-CN" sz="2400" dirty="0">
                <a:solidFill>
                  <a:srgbClr val="C00000"/>
                </a:solidFill>
              </a:rPr>
              <a:t>a heap of</a:t>
            </a:r>
            <a:r>
              <a:rPr lang="en-US" altLang="zh-CN" sz="2400" dirty="0">
                <a:solidFill>
                  <a:srgbClr val="231F20"/>
                </a:solidFill>
              </a:rPr>
              <a:t> high quality editing. (Para 7) </a:t>
            </a:r>
            <a:endParaRPr lang="en-US" altLang="zh-CN" sz="2400" dirty="0"/>
          </a:p>
          <a:p>
            <a:pPr algn="just">
              <a:lnSpc>
                <a:spcPct val="120000"/>
              </a:lnSpc>
            </a:pPr>
            <a:r>
              <a:rPr lang="en-US" altLang="zh-CN" sz="2400" dirty="0">
                <a:solidFill>
                  <a:srgbClr val="C00000"/>
                </a:solidFill>
              </a:rPr>
              <a:t>do without</a:t>
            </a:r>
            <a:r>
              <a:rPr lang="en-US" altLang="zh-CN" sz="2400" dirty="0"/>
              <a:t>:</a:t>
            </a:r>
            <a:r>
              <a:rPr lang="en-US" altLang="zh-CN" sz="2400" b="1" dirty="0">
                <a:solidFill>
                  <a:srgbClr val="877B6E"/>
                </a:solidFill>
              </a:rPr>
              <a:t> </a:t>
            </a:r>
            <a:r>
              <a:rPr lang="en-US" altLang="zh-CN" sz="2400" dirty="0">
                <a:solidFill>
                  <a:srgbClr val="231F20"/>
                </a:solidFill>
              </a:rPr>
              <a:t>to manage without having something </a:t>
            </a:r>
            <a:endParaRPr lang="en-US" altLang="zh-CN" sz="2400" dirty="0"/>
          </a:p>
          <a:p>
            <a:pPr algn="just">
              <a:lnSpc>
                <a:spcPct val="120000"/>
              </a:lnSpc>
            </a:pPr>
            <a:r>
              <a:rPr lang="en-US" altLang="zh-CN" sz="2400" i="1" dirty="0">
                <a:solidFill>
                  <a:srgbClr val="231F20"/>
                </a:solidFill>
              </a:rPr>
              <a:t>e.g. </a:t>
            </a:r>
            <a:r>
              <a:rPr lang="en-US" altLang="zh-CN" sz="2400" dirty="0">
                <a:solidFill>
                  <a:srgbClr val="231F20"/>
                </a:solidFill>
              </a:rPr>
              <a:t>We can’t afford to fix the car this month, so I guess we’ll need to do without it for a few weeks. </a:t>
            </a:r>
            <a:endParaRPr lang="en-US" altLang="zh-CN" sz="2400" dirty="0"/>
          </a:p>
          <a:p>
            <a:pPr algn="just">
              <a:lnSpc>
                <a:spcPct val="120000"/>
              </a:lnSpc>
            </a:pPr>
            <a:r>
              <a:rPr lang="en-US" altLang="zh-CN" sz="2400" dirty="0">
                <a:solidFill>
                  <a:srgbClr val="C00000"/>
                </a:solidFill>
              </a:rPr>
              <a:t>a heap of</a:t>
            </a:r>
            <a:r>
              <a:rPr lang="en-US" altLang="zh-CN" sz="2400" dirty="0"/>
              <a:t>:</a:t>
            </a:r>
            <a:r>
              <a:rPr lang="en-US" altLang="zh-CN" sz="2400" dirty="0">
                <a:solidFill>
                  <a:srgbClr val="C00000"/>
                </a:solidFill>
              </a:rPr>
              <a:t> </a:t>
            </a:r>
            <a:r>
              <a:rPr lang="en-US" altLang="zh-CN" sz="2400" dirty="0">
                <a:solidFill>
                  <a:srgbClr val="231F20"/>
                </a:solidFill>
              </a:rPr>
              <a:t>a lot of something </a:t>
            </a:r>
            <a:endParaRPr lang="en-US" altLang="zh-CN" sz="2400" dirty="0"/>
          </a:p>
          <a:p>
            <a:pPr algn="just">
              <a:lnSpc>
                <a:spcPct val="120000"/>
              </a:lnSpc>
            </a:pPr>
            <a:r>
              <a:rPr lang="en-US" altLang="zh-CN" sz="2400" i="1" dirty="0">
                <a:solidFill>
                  <a:srgbClr val="231F20"/>
                </a:solidFill>
              </a:rPr>
              <a:t>e.g. </a:t>
            </a:r>
            <a:r>
              <a:rPr lang="en-US" altLang="zh-CN" sz="2400" dirty="0">
                <a:solidFill>
                  <a:srgbClr val="231F20"/>
                </a:solidFill>
              </a:rPr>
              <a:t>There was an enormous heap of junk mail lying on the doormat when we got back.</a:t>
            </a:r>
            <a:endParaRPr lang="zh-CN" altLang="zh-CN" sz="2400" b="1" dirty="0">
              <a:ea typeface="等线" panose="02010600030101010101" pitchFamily="2" charset="-122"/>
              <a:cs typeface="Calibri" panose="020F0502020204030204" pitchFamily="34" charset="0"/>
            </a:endParaRPr>
          </a:p>
        </p:txBody>
      </p:sp>
      <p:pic>
        <p:nvPicPr>
          <p:cNvPr id="11" name="图片 10"/>
          <p:cNvPicPr>
            <a:picLocks noChangeAspect="1"/>
          </p:cNvPicPr>
          <p:nvPr/>
        </p:nvPicPr>
        <p:blipFill>
          <a:blip r:embed="rId2"/>
          <a:stretch>
            <a:fillRect/>
          </a:stretch>
        </p:blipFill>
        <p:spPr>
          <a:xfrm>
            <a:off x="711120" y="1480047"/>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5" name="动作按钮: 后退或前一项 14">
            <a:hlinkClick r:id="rId4" action="ppaction://hlinksldjump" highlightClick="1"/>
          </p:cNvPr>
          <p:cNvSpPr/>
          <p:nvPr/>
        </p:nvSpPr>
        <p:spPr>
          <a:xfrm>
            <a:off x="10995023" y="5816661"/>
            <a:ext cx="467139" cy="52319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55015" y="2006600"/>
            <a:ext cx="10804194" cy="3455305"/>
          </a:xfrm>
          <a:prstGeom prst="rect">
            <a:avLst/>
          </a:prstGeom>
          <a:noFill/>
        </p:spPr>
        <p:txBody>
          <a:bodyPr wrap="square">
            <a:spAutoFit/>
          </a:bodyPr>
          <a:lstStyle/>
          <a:p>
            <a:pPr>
              <a:lnSpc>
                <a:spcPct val="106000"/>
              </a:lnSpc>
            </a:pPr>
            <a:r>
              <a:rPr lang="en-US" altLang="zh-CN" sz="2400" i="1" dirty="0">
                <a:solidFill>
                  <a:srgbClr val="0070C0"/>
                </a:solidFill>
              </a:rPr>
              <a:t>Fill in the blanks with the most appropriate word from the four choices marked with A, B, C and D.</a:t>
            </a:r>
            <a:endParaRPr lang="zh-CN" altLang="zh-CN" sz="2400" dirty="0">
              <a:solidFill>
                <a:srgbClr val="0070C0"/>
              </a:solidFill>
              <a:ea typeface="等线" panose="02010600030101010101" pitchFamily="2" charset="-122"/>
            </a:endParaRPr>
          </a:p>
          <a:p>
            <a:pPr indent="-457200"/>
            <a:r>
              <a:rPr lang="en-US" altLang="zh-CN" sz="2400" dirty="0"/>
              <a:t>1. We usually ask interviewees to ________ a few simple tasks on the computer just to test their competence. </a:t>
            </a:r>
          </a:p>
          <a:p>
            <a:r>
              <a:rPr lang="en-US" altLang="zh-CN" sz="2400" dirty="0"/>
              <a:t>    A. investigate      		B. perform        	C. reform         		D. draft </a:t>
            </a:r>
          </a:p>
          <a:p>
            <a:r>
              <a:rPr lang="en-US" altLang="zh-CN" sz="2400" dirty="0"/>
              <a:t>2. The golden autumn light provided the ________  for the painting. </a:t>
            </a:r>
          </a:p>
          <a:p>
            <a:r>
              <a:rPr lang="en-US" altLang="zh-CN" sz="2400" dirty="0"/>
              <a:t>   A. procrastination     	B. myth 			C. temptation 		D. inspiration </a:t>
            </a:r>
          </a:p>
          <a:p>
            <a:r>
              <a:rPr lang="en-US" altLang="zh-CN" sz="2400" dirty="0"/>
              <a:t>3. The traffic was ________ along at a snail’s pace. </a:t>
            </a:r>
          </a:p>
          <a:p>
            <a:r>
              <a:rPr lang="en-US" altLang="zh-CN" sz="2400" dirty="0"/>
              <a:t>   A. creeping 			B. walking 			C. debunking 		D. hassling </a:t>
            </a:r>
          </a:p>
        </p:txBody>
      </p:sp>
      <p:sp>
        <p:nvSpPr>
          <p:cNvPr id="6" name="文本框 5"/>
          <p:cNvSpPr txBox="1"/>
          <p:nvPr/>
        </p:nvSpPr>
        <p:spPr>
          <a:xfrm>
            <a:off x="813013" y="1566545"/>
            <a:ext cx="1243298" cy="46037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l"/>
            <a:r>
              <a:rPr lang="en-US" altLang="zh-CN" sz="2400" b="1" dirty="0">
                <a:effectLst/>
                <a:latin typeface="Bradley Hand ITC" panose="03070402050302030203" pitchFamily="66" charset="0"/>
                <a:ea typeface="宋体" panose="02010600030101010101" pitchFamily="2" charset="-122"/>
              </a:rPr>
              <a:t>Task 1</a:t>
            </a:r>
            <a:endParaRPr lang="zh-CN" altLang="en-US" sz="2400" b="1" dirty="0">
              <a:effectLst/>
              <a:latin typeface="Bradley Hand ITC" panose="03070402050302030203" pitchFamily="66" charset="0"/>
              <a:ea typeface="宋体" panose="02010600030101010101" pitchFamily="2" charset="-122"/>
            </a:endParaRPr>
          </a:p>
        </p:txBody>
      </p:sp>
      <p:grpSp>
        <p:nvGrpSpPr>
          <p:cNvPr id="19" name="组合 18"/>
          <p:cNvGrpSpPr/>
          <p:nvPr/>
        </p:nvGrpSpPr>
        <p:grpSpPr>
          <a:xfrm>
            <a:off x="867550" y="283464"/>
            <a:ext cx="1179420" cy="1051559"/>
            <a:chOff x="1313" y="323"/>
            <a:chExt cx="2280" cy="2032"/>
          </a:xfrm>
        </p:grpSpPr>
        <p:grpSp>
          <p:nvGrpSpPr>
            <p:cNvPr id="24" name="组合 158"/>
            <p:cNvGrpSpPr/>
            <p:nvPr/>
          </p:nvGrpSpPr>
          <p:grpSpPr>
            <a:xfrm>
              <a:off x="1313" y="323"/>
              <a:ext cx="2280" cy="2032"/>
              <a:chOff x="3720691" y="2824413"/>
              <a:chExt cx="1341120" cy="1209172"/>
            </a:xfrm>
          </p:grpSpPr>
          <p:sp>
            <p:nvSpPr>
              <p:cNvPr id="2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5"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6" name="图片 25"/>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18" name="文本框 17"/>
          <p:cNvSpPr txBox="1"/>
          <p:nvPr/>
        </p:nvSpPr>
        <p:spPr>
          <a:xfrm>
            <a:off x="5395683" y="2783540"/>
            <a:ext cx="370115" cy="461665"/>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B</a:t>
            </a:r>
            <a:endParaRPr lang="zh-CN" altLang="en-US" sz="2400" b="1" dirty="0">
              <a:solidFill>
                <a:srgbClr val="C00000"/>
              </a:solidFill>
              <a:effectLst/>
              <a:ea typeface="宋体" panose="02010600030101010101" pitchFamily="2" charset="-122"/>
            </a:endParaRPr>
          </a:p>
        </p:txBody>
      </p:sp>
      <p:sp>
        <p:nvSpPr>
          <p:cNvPr id="23" name="文本框 22"/>
          <p:cNvSpPr txBox="1"/>
          <p:nvPr/>
        </p:nvSpPr>
        <p:spPr>
          <a:xfrm>
            <a:off x="6329241" y="3862724"/>
            <a:ext cx="370115" cy="461665"/>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D</a:t>
            </a:r>
            <a:endParaRPr lang="zh-CN" altLang="en-US" sz="2400" b="1" dirty="0">
              <a:solidFill>
                <a:srgbClr val="C00000"/>
              </a:solidFill>
              <a:effectLst/>
              <a:ea typeface="宋体" panose="02010600030101010101" pitchFamily="2" charset="-122"/>
            </a:endParaRPr>
          </a:p>
        </p:txBody>
      </p:sp>
      <p:sp>
        <p:nvSpPr>
          <p:cNvPr id="29" name="文本框 28"/>
          <p:cNvSpPr txBox="1"/>
          <p:nvPr/>
        </p:nvSpPr>
        <p:spPr>
          <a:xfrm flipH="1">
            <a:off x="3433594" y="4610517"/>
            <a:ext cx="370114" cy="461665"/>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A</a:t>
            </a:r>
            <a:endParaRPr lang="zh-CN" altLang="en-US" sz="2400" b="1" dirty="0">
              <a:solidFill>
                <a:srgbClr val="C00000"/>
              </a:solidFill>
              <a:effectLst/>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3" grpId="0"/>
      <p:bldP spid="2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55015" y="2006600"/>
            <a:ext cx="10804194" cy="3830023"/>
          </a:xfrm>
          <a:prstGeom prst="rect">
            <a:avLst/>
          </a:prstGeom>
          <a:noFill/>
        </p:spPr>
        <p:txBody>
          <a:bodyPr wrap="square">
            <a:spAutoFit/>
          </a:bodyPr>
          <a:lstStyle/>
          <a:p>
            <a:pPr>
              <a:lnSpc>
                <a:spcPct val="106000"/>
              </a:lnSpc>
            </a:pPr>
            <a:r>
              <a:rPr lang="en-US" altLang="zh-CN" sz="2400" i="1" dirty="0">
                <a:solidFill>
                  <a:srgbClr val="0070C0"/>
                </a:solidFill>
              </a:rPr>
              <a:t>Fill in the blanks with the most appropriate word from the four choices marked with A, B, C and D.</a:t>
            </a:r>
            <a:endParaRPr lang="zh-CN" altLang="zh-CN" sz="2400" dirty="0">
              <a:solidFill>
                <a:srgbClr val="0070C0"/>
              </a:solidFill>
              <a:ea typeface="等线" panose="02010600030101010101" pitchFamily="2" charset="-122"/>
            </a:endParaRPr>
          </a:p>
          <a:p>
            <a:r>
              <a:rPr lang="en-US" altLang="zh-CN" sz="2400" dirty="0"/>
              <a:t>4. He was also a composer whose ________ completely changed the way music was written and performed. </a:t>
            </a:r>
          </a:p>
          <a:p>
            <a:r>
              <a:rPr lang="en-US" altLang="zh-CN" sz="2400" dirty="0"/>
              <a:t>   A. originality 			B. assignment 		C. supervision 		D. investigation </a:t>
            </a:r>
          </a:p>
          <a:p>
            <a:r>
              <a:rPr lang="en-US" altLang="zh-CN" sz="2400" dirty="0"/>
              <a:t>5. Viewing and ________ documents on screen can be much quicker than working on paper. </a:t>
            </a:r>
          </a:p>
          <a:p>
            <a:r>
              <a:rPr lang="en-US" altLang="zh-CN" sz="2400" dirty="0"/>
              <a:t>   A. seeing 				B. editing 			C. inspiring 		D. Working</a:t>
            </a:r>
          </a:p>
          <a:p>
            <a:r>
              <a:rPr lang="en-US" altLang="zh-CN" sz="2400" dirty="0">
                <a:ea typeface="等线" panose="02010600030101010101" pitchFamily="2" charset="-122"/>
                <a:cs typeface="Calibri" panose="020F0502020204030204" pitchFamily="34" charset="0"/>
              </a:rPr>
              <a:t>6. </a:t>
            </a:r>
            <a:r>
              <a:rPr lang="en-US" altLang="zh-CN" sz="2400" dirty="0"/>
              <a:t>The secret agent had a microphone ________ in his pocket. </a:t>
            </a:r>
          </a:p>
          <a:p>
            <a:r>
              <a:rPr lang="en-US" altLang="zh-CN" sz="2400" dirty="0"/>
              <a:t>   A. concealed 		B. put 				C. set 				D. allocated </a:t>
            </a:r>
          </a:p>
        </p:txBody>
      </p:sp>
      <p:sp>
        <p:nvSpPr>
          <p:cNvPr id="6" name="文本框 5"/>
          <p:cNvSpPr txBox="1"/>
          <p:nvPr/>
        </p:nvSpPr>
        <p:spPr>
          <a:xfrm>
            <a:off x="813013" y="1566545"/>
            <a:ext cx="1243298" cy="46037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l"/>
            <a:r>
              <a:rPr lang="en-US" altLang="zh-CN" sz="2400" b="1" dirty="0">
                <a:effectLst/>
                <a:latin typeface="Bradley Hand ITC" panose="03070402050302030203" pitchFamily="66" charset="0"/>
                <a:ea typeface="宋体" panose="02010600030101010101" pitchFamily="2" charset="-122"/>
              </a:rPr>
              <a:t>Task 1</a:t>
            </a:r>
            <a:endParaRPr lang="zh-CN" altLang="en-US" sz="2400" b="1" dirty="0">
              <a:effectLst/>
              <a:latin typeface="Bradley Hand ITC" panose="03070402050302030203" pitchFamily="66" charset="0"/>
              <a:ea typeface="宋体" panose="02010600030101010101" pitchFamily="2" charset="-122"/>
            </a:endParaRPr>
          </a:p>
        </p:txBody>
      </p:sp>
      <p:grpSp>
        <p:nvGrpSpPr>
          <p:cNvPr id="19" name="组合 18"/>
          <p:cNvGrpSpPr/>
          <p:nvPr/>
        </p:nvGrpSpPr>
        <p:grpSpPr>
          <a:xfrm>
            <a:off x="867550" y="283464"/>
            <a:ext cx="1179420" cy="1051559"/>
            <a:chOff x="1313" y="323"/>
            <a:chExt cx="2280" cy="2032"/>
          </a:xfrm>
        </p:grpSpPr>
        <p:grpSp>
          <p:nvGrpSpPr>
            <p:cNvPr id="24" name="组合 158"/>
            <p:cNvGrpSpPr/>
            <p:nvPr/>
          </p:nvGrpSpPr>
          <p:grpSpPr>
            <a:xfrm>
              <a:off x="1313" y="323"/>
              <a:ext cx="2280" cy="2032"/>
              <a:chOff x="3720691" y="2824413"/>
              <a:chExt cx="1341120" cy="1209172"/>
            </a:xfrm>
          </p:grpSpPr>
          <p:sp>
            <p:nvSpPr>
              <p:cNvPr id="2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5"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6" name="图片 25"/>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20" name="文本框 19"/>
          <p:cNvSpPr txBox="1"/>
          <p:nvPr/>
        </p:nvSpPr>
        <p:spPr>
          <a:xfrm>
            <a:off x="5491550" y="2759791"/>
            <a:ext cx="370115" cy="461665"/>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A</a:t>
            </a:r>
            <a:endParaRPr lang="zh-CN" altLang="en-US" sz="2400" b="1" dirty="0">
              <a:solidFill>
                <a:srgbClr val="C00000"/>
              </a:solidFill>
              <a:effectLst/>
              <a:ea typeface="宋体" panose="02010600030101010101" pitchFamily="2" charset="-122"/>
            </a:endParaRPr>
          </a:p>
        </p:txBody>
      </p:sp>
      <p:sp>
        <p:nvSpPr>
          <p:cNvPr id="21" name="文本框 20"/>
          <p:cNvSpPr txBox="1"/>
          <p:nvPr/>
        </p:nvSpPr>
        <p:spPr>
          <a:xfrm>
            <a:off x="3040572" y="3837020"/>
            <a:ext cx="370115" cy="461665"/>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B</a:t>
            </a:r>
            <a:endParaRPr lang="zh-CN" altLang="en-US" sz="2400" b="1" dirty="0">
              <a:solidFill>
                <a:srgbClr val="C00000"/>
              </a:solidFill>
              <a:effectLst/>
              <a:ea typeface="宋体" panose="02010600030101010101" pitchFamily="2" charset="-122"/>
            </a:endParaRPr>
          </a:p>
        </p:txBody>
      </p:sp>
      <p:sp>
        <p:nvSpPr>
          <p:cNvPr id="22" name="文本框 21"/>
          <p:cNvSpPr txBox="1"/>
          <p:nvPr/>
        </p:nvSpPr>
        <p:spPr>
          <a:xfrm>
            <a:off x="6022626" y="4963296"/>
            <a:ext cx="370115" cy="461665"/>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A</a:t>
            </a:r>
            <a:endParaRPr lang="zh-CN" altLang="en-US" sz="2400" b="1" dirty="0">
              <a:solidFill>
                <a:srgbClr val="C00000"/>
              </a:solidFill>
              <a:effectLst/>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55015" y="2006600"/>
            <a:ext cx="10804194" cy="4199355"/>
          </a:xfrm>
          <a:prstGeom prst="rect">
            <a:avLst/>
          </a:prstGeom>
          <a:noFill/>
        </p:spPr>
        <p:txBody>
          <a:bodyPr wrap="square">
            <a:spAutoFit/>
          </a:bodyPr>
          <a:lstStyle/>
          <a:p>
            <a:pPr>
              <a:lnSpc>
                <a:spcPct val="106000"/>
              </a:lnSpc>
            </a:pPr>
            <a:r>
              <a:rPr lang="en-US" altLang="zh-CN" sz="2400" i="1" dirty="0">
                <a:solidFill>
                  <a:srgbClr val="0070C0"/>
                </a:solidFill>
              </a:rPr>
              <a:t>Fill in the blanks with the most appropriate word from the four choices marked with A, B, C and D.</a:t>
            </a:r>
            <a:endParaRPr lang="zh-CN" altLang="zh-CN" sz="2400" dirty="0">
              <a:solidFill>
                <a:srgbClr val="0070C0"/>
              </a:solidFill>
              <a:ea typeface="等线" panose="02010600030101010101" pitchFamily="2" charset="-122"/>
            </a:endParaRPr>
          </a:p>
          <a:p>
            <a:r>
              <a:rPr lang="en-US" altLang="zh-CN" sz="2400" dirty="0"/>
              <a:t>7. I thought I would stay calm, but when I was ________ with the TV camera, I got very nervous. </a:t>
            </a:r>
          </a:p>
          <a:p>
            <a:r>
              <a:rPr lang="en-US" altLang="zh-CN" sz="2400" dirty="0"/>
              <a:t>   A. timetabled 		B. armed 			C. confronted 		D. provided </a:t>
            </a:r>
          </a:p>
          <a:p>
            <a:r>
              <a:rPr lang="en-US" altLang="zh-CN" sz="2400" dirty="0"/>
              <a:t>8. Tutors would ________ their students’ work in the manner of teacher trainers. </a:t>
            </a:r>
          </a:p>
          <a:p>
            <a:r>
              <a:rPr lang="en-US" altLang="zh-CN" sz="2400" dirty="0"/>
              <a:t>   A. strike 			B. supervise 			C. hassle 			D. balance </a:t>
            </a:r>
          </a:p>
          <a:p>
            <a:r>
              <a:rPr lang="en-US" altLang="zh-CN" sz="2400" dirty="0"/>
              <a:t>9. He has ________ his personal life for the sake of other’s welfare. </a:t>
            </a:r>
          </a:p>
          <a:p>
            <a:r>
              <a:rPr lang="en-US" altLang="zh-CN" sz="2400" dirty="0"/>
              <a:t>   A. lost 				B. contacted 		C. sacrificed 		D. discovered </a:t>
            </a:r>
          </a:p>
          <a:p>
            <a:r>
              <a:rPr lang="en-US" altLang="zh-CN" sz="2400" dirty="0"/>
              <a:t>10. It was their love that got me ________ those first difficult months. </a:t>
            </a:r>
          </a:p>
          <a:p>
            <a:r>
              <a:rPr lang="en-US" altLang="zh-CN" sz="2400" dirty="0"/>
              <a:t>   A. over 			B. in 				C. off 				D. through</a:t>
            </a:r>
            <a:r>
              <a:rPr lang="en-US" altLang="zh-CN" sz="2400" i="1" dirty="0">
                <a:ea typeface="Times New Roman" panose="02020603050405020304" pitchFamily="18" charset="0"/>
                <a:cs typeface="Calibri" panose="020F0502020204030204" pitchFamily="34" charset="0"/>
              </a:rPr>
              <a:t> </a:t>
            </a:r>
            <a:endParaRPr lang="zh-CN" altLang="zh-CN" sz="2400" dirty="0">
              <a:ea typeface="等线" panose="02010600030101010101" pitchFamily="2" charset="-122"/>
              <a:cs typeface="Calibri" panose="020F0502020204030204" pitchFamily="34" charset="0"/>
            </a:endParaRPr>
          </a:p>
        </p:txBody>
      </p:sp>
      <p:sp>
        <p:nvSpPr>
          <p:cNvPr id="6" name="文本框 5"/>
          <p:cNvSpPr txBox="1"/>
          <p:nvPr/>
        </p:nvSpPr>
        <p:spPr>
          <a:xfrm>
            <a:off x="813013" y="1566545"/>
            <a:ext cx="1243298" cy="46037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l"/>
            <a:r>
              <a:rPr lang="en-US" altLang="zh-CN" sz="2400" b="1" dirty="0">
                <a:effectLst/>
                <a:latin typeface="Bradley Hand ITC" panose="03070402050302030203" pitchFamily="66" charset="0"/>
                <a:ea typeface="宋体" panose="02010600030101010101" pitchFamily="2" charset="-122"/>
              </a:rPr>
              <a:t>Task 1</a:t>
            </a:r>
            <a:endParaRPr lang="zh-CN" altLang="en-US" sz="2400" b="1" dirty="0">
              <a:effectLst/>
              <a:latin typeface="Bradley Hand ITC" panose="03070402050302030203" pitchFamily="66" charset="0"/>
              <a:ea typeface="宋体" panose="02010600030101010101" pitchFamily="2" charset="-122"/>
            </a:endParaRPr>
          </a:p>
        </p:txBody>
      </p:sp>
      <p:grpSp>
        <p:nvGrpSpPr>
          <p:cNvPr id="19" name="组合 18"/>
          <p:cNvGrpSpPr/>
          <p:nvPr/>
        </p:nvGrpSpPr>
        <p:grpSpPr>
          <a:xfrm>
            <a:off x="867550" y="283464"/>
            <a:ext cx="1179420" cy="1051559"/>
            <a:chOff x="1313" y="323"/>
            <a:chExt cx="2280" cy="2032"/>
          </a:xfrm>
        </p:grpSpPr>
        <p:grpSp>
          <p:nvGrpSpPr>
            <p:cNvPr id="24" name="组合 158"/>
            <p:cNvGrpSpPr/>
            <p:nvPr/>
          </p:nvGrpSpPr>
          <p:grpSpPr>
            <a:xfrm>
              <a:off x="1313" y="323"/>
              <a:ext cx="2280" cy="2032"/>
              <a:chOff x="3720691" y="2824413"/>
              <a:chExt cx="1341120" cy="1209172"/>
            </a:xfrm>
          </p:grpSpPr>
          <p:sp>
            <p:nvSpPr>
              <p:cNvPr id="27"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8"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5"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6" name="图片 25"/>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18" name="文本框 17"/>
          <p:cNvSpPr txBox="1"/>
          <p:nvPr/>
        </p:nvSpPr>
        <p:spPr>
          <a:xfrm>
            <a:off x="6949663" y="2787564"/>
            <a:ext cx="370115" cy="461665"/>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C</a:t>
            </a:r>
            <a:endParaRPr lang="zh-CN" altLang="en-US" sz="2400" b="1" dirty="0">
              <a:solidFill>
                <a:srgbClr val="C00000"/>
              </a:solidFill>
              <a:effectLst/>
              <a:ea typeface="宋体" panose="02010600030101010101" pitchFamily="2" charset="-122"/>
            </a:endParaRPr>
          </a:p>
        </p:txBody>
      </p:sp>
      <p:sp>
        <p:nvSpPr>
          <p:cNvPr id="23" name="文本框 22"/>
          <p:cNvSpPr txBox="1"/>
          <p:nvPr/>
        </p:nvSpPr>
        <p:spPr>
          <a:xfrm>
            <a:off x="2478417" y="4590796"/>
            <a:ext cx="373783" cy="461297"/>
          </a:xfrm>
          <a:prstGeom prst="rect">
            <a:avLst/>
          </a:prstGeom>
          <a:noFill/>
        </p:spPr>
        <p:txBody>
          <a:bodyPr wrap="square" rtlCol="0">
            <a:spAutoFit/>
          </a:bodyPr>
          <a:lstStyle/>
          <a:p>
            <a:pPr algn="l"/>
            <a:r>
              <a:rPr lang="en-US" altLang="zh-CN" sz="2400" b="1" dirty="0">
                <a:solidFill>
                  <a:srgbClr val="C00000"/>
                </a:solidFill>
                <a:effectLst/>
                <a:ea typeface="宋体" panose="02010600030101010101" pitchFamily="2" charset="-122"/>
              </a:rPr>
              <a:t>C</a:t>
            </a:r>
            <a:endParaRPr lang="zh-CN" altLang="en-US" sz="2400" b="1" dirty="0">
              <a:solidFill>
                <a:srgbClr val="C00000"/>
              </a:solidFill>
              <a:effectLst/>
              <a:ea typeface="宋体" panose="02010600030101010101" pitchFamily="2" charset="-122"/>
            </a:endParaRPr>
          </a:p>
        </p:txBody>
      </p:sp>
      <p:sp>
        <p:nvSpPr>
          <p:cNvPr id="29" name="文本框 28"/>
          <p:cNvSpPr txBox="1"/>
          <p:nvPr/>
        </p:nvSpPr>
        <p:spPr>
          <a:xfrm>
            <a:off x="3268299" y="3859283"/>
            <a:ext cx="370115" cy="461665"/>
          </a:xfrm>
          <a:prstGeom prst="rect">
            <a:avLst/>
          </a:prstGeom>
          <a:noFill/>
        </p:spPr>
        <p:txBody>
          <a:bodyPr wrap="square" rtlCol="0">
            <a:spAutoFit/>
          </a:bodyPr>
          <a:lstStyle/>
          <a:p>
            <a:pPr algn="l"/>
            <a:r>
              <a:rPr lang="en-US" altLang="zh-CN" sz="2400" b="1" dirty="0">
                <a:solidFill>
                  <a:srgbClr val="C00000"/>
                </a:solidFill>
                <a:ea typeface="宋体" panose="02010600030101010101" pitchFamily="2" charset="-122"/>
              </a:rPr>
              <a:t>B</a:t>
            </a:r>
            <a:endParaRPr lang="zh-CN" altLang="en-US" sz="2400" b="1" dirty="0">
              <a:solidFill>
                <a:srgbClr val="C00000"/>
              </a:solidFill>
              <a:effectLst/>
              <a:ea typeface="宋体" panose="02010600030101010101" pitchFamily="2" charset="-122"/>
            </a:endParaRPr>
          </a:p>
        </p:txBody>
      </p:sp>
      <p:sp>
        <p:nvSpPr>
          <p:cNvPr id="30" name="文本框 29"/>
          <p:cNvSpPr txBox="1"/>
          <p:nvPr/>
        </p:nvSpPr>
        <p:spPr>
          <a:xfrm>
            <a:off x="5320765" y="5328360"/>
            <a:ext cx="373783" cy="461297"/>
          </a:xfrm>
          <a:prstGeom prst="rect">
            <a:avLst/>
          </a:prstGeom>
          <a:noFill/>
        </p:spPr>
        <p:txBody>
          <a:bodyPr wrap="square" rtlCol="0">
            <a:spAutoFit/>
          </a:bodyPr>
          <a:lstStyle/>
          <a:p>
            <a:pPr algn="l"/>
            <a:r>
              <a:rPr lang="en-US" altLang="zh-CN" sz="2400" b="1" dirty="0">
                <a:solidFill>
                  <a:srgbClr val="C00000"/>
                </a:solidFill>
                <a:ea typeface="宋体" panose="02010600030101010101" pitchFamily="2" charset="-122"/>
              </a:rPr>
              <a:t>D</a:t>
            </a:r>
            <a:endParaRPr lang="zh-CN" altLang="en-US" sz="2400" b="1" dirty="0">
              <a:solidFill>
                <a:srgbClr val="C00000"/>
              </a:solidFill>
              <a:effectLst/>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3" grpId="0"/>
      <p:bldP spid="29" grpId="0"/>
      <p:bldP spid="3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691515" y="1961125"/>
            <a:ext cx="11068685" cy="830997"/>
          </a:xfrm>
          <a:prstGeom prst="rect">
            <a:avLst/>
          </a:prstGeom>
          <a:noFill/>
        </p:spPr>
        <p:txBody>
          <a:bodyPr wrap="square">
            <a:spAutoFit/>
          </a:bodyPr>
          <a:lstStyle/>
          <a:p>
            <a:pPr marL="450215" indent="-450215"/>
            <a:r>
              <a:rPr lang="en-US" altLang="zh-CN" sz="2400" i="1" dirty="0">
                <a:solidFill>
                  <a:srgbClr val="0070C0"/>
                </a:solidFill>
                <a:latin typeface="Calibri" panose="020F0502020204030204" pitchFamily="34" charset="0"/>
                <a:cs typeface="Calibri" panose="020F0502020204030204" pitchFamily="34" charset="0"/>
              </a:rPr>
              <a:t>Complete the following summary with words chosen from Reading A. The initial letter </a:t>
            </a:r>
            <a:endParaRPr lang="zh-CN" altLang="zh-CN" sz="2400" dirty="0">
              <a:solidFill>
                <a:srgbClr val="0070C0"/>
              </a:solidFill>
              <a:latin typeface="Calibri" panose="020F0502020204030204" pitchFamily="34" charset="0"/>
              <a:ea typeface="等线" panose="02010600030101010101" pitchFamily="2" charset="-122"/>
              <a:cs typeface="Calibri" panose="020F0502020204030204" pitchFamily="34" charset="0"/>
            </a:endParaRPr>
          </a:p>
          <a:p>
            <a:pPr marL="450215" indent="-450215"/>
            <a:r>
              <a:rPr lang="en-US" altLang="zh-CN" sz="2400" i="1" dirty="0">
                <a:solidFill>
                  <a:srgbClr val="0070C0"/>
                </a:solidFill>
                <a:latin typeface="Calibri" panose="020F0502020204030204" pitchFamily="34" charset="0"/>
                <a:cs typeface="Calibri" panose="020F0502020204030204" pitchFamily="34" charset="0"/>
              </a:rPr>
              <a:t>of each word is given.</a:t>
            </a:r>
          </a:p>
        </p:txBody>
      </p:sp>
      <p:sp>
        <p:nvSpPr>
          <p:cNvPr id="26" name="文本框 25"/>
          <p:cNvSpPr txBox="1"/>
          <p:nvPr/>
        </p:nvSpPr>
        <p:spPr>
          <a:xfrm>
            <a:off x="724262" y="1517884"/>
            <a:ext cx="1251858" cy="46166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2</a:t>
            </a:r>
            <a:endParaRPr lang="zh-CN" altLang="en-US" sz="2400" b="1" i="1" dirty="0">
              <a:effectLst/>
              <a:latin typeface="Bradley Hand ITC" panose="03070402050302030203" pitchFamily="66" charset="0"/>
              <a:ea typeface="宋体" panose="02010600030101010101" pitchFamily="2" charset="-122"/>
            </a:endParaRPr>
          </a:p>
        </p:txBody>
      </p:sp>
      <p:grpSp>
        <p:nvGrpSpPr>
          <p:cNvPr id="21" name="组合 20"/>
          <p:cNvGrpSpPr/>
          <p:nvPr/>
        </p:nvGrpSpPr>
        <p:grpSpPr>
          <a:xfrm>
            <a:off x="867550" y="283464"/>
            <a:ext cx="1179420" cy="1051559"/>
            <a:chOff x="1313" y="323"/>
            <a:chExt cx="2280" cy="2032"/>
          </a:xfrm>
        </p:grpSpPr>
        <p:grpSp>
          <p:nvGrpSpPr>
            <p:cNvPr id="22" name="组合 158"/>
            <p:cNvGrpSpPr/>
            <p:nvPr/>
          </p:nvGrpSpPr>
          <p:grpSpPr>
            <a:xfrm>
              <a:off x="1313" y="323"/>
              <a:ext cx="2280" cy="2032"/>
              <a:chOff x="3720691" y="2824413"/>
              <a:chExt cx="1341120" cy="1209172"/>
            </a:xfrm>
          </p:grpSpPr>
          <p:sp>
            <p:nvSpPr>
              <p:cNvPr id="2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4" name="图片 23"/>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28" name="文本框 27"/>
          <p:cNvSpPr txBox="1"/>
          <p:nvPr/>
        </p:nvSpPr>
        <p:spPr>
          <a:xfrm>
            <a:off x="645999" y="2648178"/>
            <a:ext cx="10809401" cy="3785652"/>
          </a:xfrm>
          <a:prstGeom prst="rect">
            <a:avLst/>
          </a:prstGeom>
          <a:noFill/>
        </p:spPr>
        <p:txBody>
          <a:bodyPr wrap="square">
            <a:spAutoFit/>
          </a:bodyPr>
          <a:lstStyle/>
          <a:p>
            <a:pPr algn="just"/>
            <a:r>
              <a:rPr lang="en-US" altLang="zh-CN" sz="2400" dirty="0">
                <a:solidFill>
                  <a:srgbClr val="231F20"/>
                </a:solidFill>
                <a:effectLst/>
              </a:rPr>
              <a:t>In universities, one of the challenges students will be c___________ with is time management. Without </a:t>
            </a:r>
            <a:r>
              <a:rPr lang="en-US" altLang="zh-CN" sz="2400" dirty="0"/>
              <a:t> </a:t>
            </a:r>
            <a:r>
              <a:rPr lang="en-US" altLang="zh-CN" sz="2400" dirty="0">
                <a:solidFill>
                  <a:srgbClr val="231F20"/>
                </a:solidFill>
                <a:effectLst/>
              </a:rPr>
              <a:t>the constant s___________ from their teachers, students are likely to be p____________—they may </a:t>
            </a:r>
            <a:r>
              <a:rPr lang="en-US" altLang="zh-CN" sz="2400" dirty="0"/>
              <a:t> </a:t>
            </a:r>
            <a:r>
              <a:rPr lang="en-US" altLang="zh-CN" sz="2400" dirty="0">
                <a:solidFill>
                  <a:srgbClr val="231F20"/>
                </a:solidFill>
                <a:effectLst/>
              </a:rPr>
              <a:t>work overnight to finish an a___________ which could have been prepared earlier, or may get hassled </a:t>
            </a:r>
            <a:r>
              <a:rPr lang="en-US" altLang="zh-CN" sz="2400" dirty="0"/>
              <a:t> </a:t>
            </a:r>
            <a:r>
              <a:rPr lang="en-US" altLang="zh-CN" sz="2400" dirty="0">
                <a:solidFill>
                  <a:srgbClr val="231F20"/>
                </a:solidFill>
                <a:effectLst/>
              </a:rPr>
              <a:t>from their t_______ to hand in their o______ work. This is not fun at all. Students should work out </a:t>
            </a:r>
            <a:r>
              <a:rPr lang="en-US" altLang="zh-CN" sz="2400" dirty="0"/>
              <a:t> </a:t>
            </a:r>
            <a:r>
              <a:rPr lang="en-US" altLang="zh-CN" sz="2400" dirty="0">
                <a:solidFill>
                  <a:srgbClr val="231F20"/>
                </a:solidFill>
                <a:effectLst/>
              </a:rPr>
              <a:t>some useful strategies to manage time effectively. For example, they should not work under pressure, </a:t>
            </a:r>
            <a:r>
              <a:rPr lang="en-US" altLang="zh-CN" sz="2400" dirty="0"/>
              <a:t> </a:t>
            </a:r>
            <a:r>
              <a:rPr lang="en-US" altLang="zh-CN" sz="2400" dirty="0">
                <a:solidFill>
                  <a:srgbClr val="231F20"/>
                </a:solidFill>
                <a:effectLst/>
              </a:rPr>
              <a:t>nor let deadlines c_______ up. Instead, they can a________ time in a______ of deadlines and develop a habit of sticking to a sensible t__________. By doing so, they are able to balance their social </a:t>
            </a:r>
            <a:r>
              <a:rPr lang="en-US" altLang="zh-CN" sz="2400" dirty="0"/>
              <a:t> </a:t>
            </a:r>
            <a:r>
              <a:rPr lang="en-US" altLang="zh-CN" sz="2400" dirty="0">
                <a:solidFill>
                  <a:srgbClr val="231F20"/>
                </a:solidFill>
                <a:effectLst/>
              </a:rPr>
              <a:t>life and study successfully and have great fun in university.</a:t>
            </a:r>
            <a:endParaRPr lang="zh-CN" altLang="zh-CN" sz="2400" dirty="0">
              <a:effectLst/>
              <a:ea typeface="等线" panose="02010600030101010101" pitchFamily="2" charset="-122"/>
              <a:cs typeface="Calibri" panose="020F0502020204030204" pitchFamily="34" charset="0"/>
            </a:endParaRPr>
          </a:p>
        </p:txBody>
      </p:sp>
      <p:sp>
        <p:nvSpPr>
          <p:cNvPr id="29" name="文本框 28"/>
          <p:cNvSpPr txBox="1"/>
          <p:nvPr/>
        </p:nvSpPr>
        <p:spPr>
          <a:xfrm>
            <a:off x="7966714" y="2567621"/>
            <a:ext cx="1439689" cy="461665"/>
          </a:xfrm>
          <a:prstGeom prst="rect">
            <a:avLst/>
          </a:prstGeom>
          <a:noFill/>
        </p:spPr>
        <p:txBody>
          <a:bodyPr wrap="none" rtlCol="0">
            <a:spAutoFit/>
          </a:bodyPr>
          <a:lstStyle/>
          <a:p>
            <a:pPr algn="l"/>
            <a:r>
              <a:rPr lang="en-US" altLang="zh-CN" sz="2400" dirty="0" err="1">
                <a:solidFill>
                  <a:srgbClr val="C00000"/>
                </a:solidFill>
                <a:effectLst/>
                <a:latin typeface="Calibri" panose="020F0502020204030204" pitchFamily="34" charset="0"/>
                <a:ea typeface="宋体" panose="02010600030101010101" pitchFamily="2" charset="-122"/>
                <a:cs typeface="Calibri" panose="020F0502020204030204" pitchFamily="34" charset="0"/>
              </a:rPr>
              <a:t>onfronted</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30" name="文本框 29"/>
          <p:cNvSpPr txBox="1"/>
          <p:nvPr/>
        </p:nvSpPr>
        <p:spPr>
          <a:xfrm>
            <a:off x="5489893" y="2949640"/>
            <a:ext cx="1497205" cy="461665"/>
          </a:xfrm>
          <a:prstGeom prst="rect">
            <a:avLst/>
          </a:prstGeom>
          <a:noFill/>
        </p:spPr>
        <p:txBody>
          <a:bodyPr wrap="none" rtlCol="0">
            <a:spAutoFit/>
          </a:bodyPr>
          <a:lstStyle/>
          <a:p>
            <a:pPr algn="l"/>
            <a:r>
              <a:rPr lang="en-US" altLang="zh-CN" sz="2400" dirty="0" err="1">
                <a:solidFill>
                  <a:srgbClr val="C00000"/>
                </a:solidFill>
                <a:effectLst/>
                <a:latin typeface="Calibri" panose="020F0502020204030204" pitchFamily="34" charset="0"/>
                <a:ea typeface="宋体" panose="02010600030101010101" pitchFamily="2" charset="-122"/>
                <a:cs typeface="Calibri" panose="020F0502020204030204" pitchFamily="34" charset="0"/>
              </a:rPr>
              <a:t>upervision</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31" name="文本框 30"/>
          <p:cNvSpPr txBox="1"/>
          <p:nvPr/>
        </p:nvSpPr>
        <p:spPr>
          <a:xfrm>
            <a:off x="2396597" y="3348335"/>
            <a:ext cx="1907702" cy="461665"/>
          </a:xfrm>
          <a:prstGeom prst="rect">
            <a:avLst/>
          </a:prstGeom>
          <a:noFill/>
        </p:spPr>
        <p:txBody>
          <a:bodyPr wrap="none" rtlCol="0">
            <a:spAutoFit/>
          </a:bodyPr>
          <a:lstStyle/>
          <a:p>
            <a:r>
              <a:rPr lang="en-US" altLang="zh-CN" sz="2400" dirty="0" err="1">
                <a:solidFill>
                  <a:srgbClr val="C00000"/>
                </a:solidFill>
              </a:rPr>
              <a:t>rocrastinators</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32" name="文本框 31"/>
          <p:cNvSpPr txBox="1"/>
          <p:nvPr/>
        </p:nvSpPr>
        <p:spPr>
          <a:xfrm>
            <a:off x="9670494" y="3296361"/>
            <a:ext cx="1462580" cy="461665"/>
          </a:xfrm>
          <a:prstGeom prst="rect">
            <a:avLst/>
          </a:prstGeom>
          <a:noFill/>
        </p:spPr>
        <p:txBody>
          <a:bodyPr wrap="none" rtlCol="0">
            <a:spAutoFit/>
          </a:bodyPr>
          <a:lstStyle/>
          <a:p>
            <a:r>
              <a:rPr lang="en-US" altLang="zh-CN" sz="2400" dirty="0" err="1">
                <a:solidFill>
                  <a:srgbClr val="C00000"/>
                </a:solidFill>
              </a:rPr>
              <a:t>ssignment</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33" name="文本框 32"/>
          <p:cNvSpPr txBox="1"/>
          <p:nvPr/>
        </p:nvSpPr>
        <p:spPr>
          <a:xfrm>
            <a:off x="2632242" y="4075446"/>
            <a:ext cx="1077859" cy="461665"/>
          </a:xfrm>
          <a:prstGeom prst="rect">
            <a:avLst/>
          </a:prstGeom>
          <a:noFill/>
        </p:spPr>
        <p:txBody>
          <a:bodyPr wrap="none" rtlCol="0">
            <a:spAutoFit/>
          </a:bodyPr>
          <a:lstStyle/>
          <a:p>
            <a:r>
              <a:rPr lang="en-US" altLang="zh-CN" sz="2400" dirty="0" err="1">
                <a:solidFill>
                  <a:srgbClr val="C00000"/>
                </a:solidFill>
              </a:rPr>
              <a:t>verdue</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41" name="文本框 40"/>
          <p:cNvSpPr txBox="1"/>
          <p:nvPr/>
        </p:nvSpPr>
        <p:spPr>
          <a:xfrm>
            <a:off x="9915684" y="3688068"/>
            <a:ext cx="830420" cy="461665"/>
          </a:xfrm>
          <a:prstGeom prst="rect">
            <a:avLst/>
          </a:prstGeom>
          <a:noFill/>
        </p:spPr>
        <p:txBody>
          <a:bodyPr wrap="none" rtlCol="0">
            <a:spAutoFit/>
          </a:bodyPr>
          <a:lstStyle/>
          <a:p>
            <a:r>
              <a:rPr lang="en-US" altLang="zh-CN" sz="2400" dirty="0" err="1">
                <a:solidFill>
                  <a:srgbClr val="C00000"/>
                </a:solidFill>
              </a:rPr>
              <a:t>utors</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42" name="文本框 41"/>
          <p:cNvSpPr txBox="1"/>
          <p:nvPr/>
        </p:nvSpPr>
        <p:spPr>
          <a:xfrm>
            <a:off x="4662457" y="4792043"/>
            <a:ext cx="757708" cy="461665"/>
          </a:xfrm>
          <a:prstGeom prst="rect">
            <a:avLst/>
          </a:prstGeom>
          <a:noFill/>
        </p:spPr>
        <p:txBody>
          <a:bodyPr wrap="none" rtlCol="0">
            <a:spAutoFit/>
          </a:bodyPr>
          <a:lstStyle/>
          <a:p>
            <a:r>
              <a:rPr lang="en-US" altLang="zh-CN" sz="2400" dirty="0" err="1">
                <a:solidFill>
                  <a:srgbClr val="C00000"/>
                </a:solidFill>
              </a:rPr>
              <a:t>reep</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43" name="文本框 42"/>
          <p:cNvSpPr txBox="1"/>
          <p:nvPr/>
        </p:nvSpPr>
        <p:spPr>
          <a:xfrm>
            <a:off x="8999685" y="4800870"/>
            <a:ext cx="1251858" cy="461665"/>
          </a:xfrm>
          <a:prstGeom prst="rect">
            <a:avLst/>
          </a:prstGeom>
          <a:noFill/>
        </p:spPr>
        <p:txBody>
          <a:bodyPr wrap="square" rtlCol="0">
            <a:spAutoFit/>
          </a:bodyPr>
          <a:lstStyle/>
          <a:p>
            <a:r>
              <a:rPr lang="en-US" altLang="zh-CN" sz="2400" dirty="0" err="1">
                <a:solidFill>
                  <a:srgbClr val="C00000"/>
                </a:solidFill>
              </a:rPr>
              <a:t>llocate</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44" name="文本框 43"/>
          <p:cNvSpPr txBox="1"/>
          <p:nvPr/>
        </p:nvSpPr>
        <p:spPr>
          <a:xfrm>
            <a:off x="820954" y="5164435"/>
            <a:ext cx="1074653" cy="461665"/>
          </a:xfrm>
          <a:prstGeom prst="rect">
            <a:avLst/>
          </a:prstGeom>
          <a:noFill/>
        </p:spPr>
        <p:txBody>
          <a:bodyPr wrap="none" rtlCol="0">
            <a:spAutoFit/>
          </a:bodyPr>
          <a:lstStyle/>
          <a:p>
            <a:r>
              <a:rPr lang="en-US" altLang="zh-CN" sz="2400" dirty="0" err="1">
                <a:solidFill>
                  <a:srgbClr val="C00000"/>
                </a:solidFill>
              </a:rPr>
              <a:t>dvance</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45" name="文本框 44"/>
          <p:cNvSpPr txBox="1"/>
          <p:nvPr/>
        </p:nvSpPr>
        <p:spPr>
          <a:xfrm>
            <a:off x="9363955" y="5164435"/>
            <a:ext cx="1285288" cy="461665"/>
          </a:xfrm>
          <a:prstGeom prst="rect">
            <a:avLst/>
          </a:prstGeom>
          <a:noFill/>
        </p:spPr>
        <p:txBody>
          <a:bodyPr wrap="none" rtlCol="0">
            <a:spAutoFit/>
          </a:bodyPr>
          <a:lstStyle/>
          <a:p>
            <a:r>
              <a:rPr lang="en-US" altLang="zh-CN" sz="2400" dirty="0" err="1">
                <a:solidFill>
                  <a:srgbClr val="C00000"/>
                </a:solidFill>
              </a:rPr>
              <a:t>imetable</a:t>
            </a:r>
            <a:endParaRPr lang="zh-CN" altLang="en-US" sz="2400" dirty="0">
              <a:solidFill>
                <a:srgbClr val="C00000"/>
              </a:solidFill>
              <a:effectLst/>
              <a:latin typeface="Calibri" panose="020F0502020204030204" pitchFamily="34" charset="0"/>
              <a:ea typeface="宋体" panose="02010600030101010101" pitchFamily="2" charset="-122"/>
              <a:cs typeface="Calibri" panose="020F0502020204030204" pitchFamily="34"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500"/>
                                        <p:tgtEl>
                                          <p:spTgt spid="3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500"/>
                                        <p:tgtEl>
                                          <p:spTgt spid="3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fade">
                                      <p:cBhvr>
                                        <p:cTn id="37" dur="500"/>
                                        <p:tgtEl>
                                          <p:spTgt spid="4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fade">
                                      <p:cBhvr>
                                        <p:cTn id="42" dur="500"/>
                                        <p:tgtEl>
                                          <p:spTgt spid="4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fade">
                                      <p:cBhvr>
                                        <p:cTn id="47" dur="500"/>
                                        <p:tgtEl>
                                          <p:spTgt spid="44"/>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fade">
                                      <p:cBhvr>
                                        <p:cTn id="52"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P spid="41" grpId="0"/>
      <p:bldP spid="42" grpId="0"/>
      <p:bldP spid="43" grpId="0"/>
      <p:bldP spid="44" grpId="0"/>
      <p:bldP spid="4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21359" y="1703501"/>
            <a:ext cx="1251858" cy="46166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3</a:t>
            </a:r>
            <a:endParaRPr lang="zh-CN" altLang="en-US" sz="2400" b="1" i="1" dirty="0">
              <a:effectLst/>
              <a:latin typeface="Bradley Hand ITC" panose="03070402050302030203" pitchFamily="66" charset="0"/>
              <a:ea typeface="宋体" panose="02010600030101010101" pitchFamily="2" charset="-122"/>
            </a:endParaRPr>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43255" y="2234963"/>
            <a:ext cx="10950575" cy="461665"/>
          </a:xfrm>
          <a:prstGeom prst="rect">
            <a:avLst/>
          </a:prstGeom>
          <a:noFill/>
        </p:spPr>
        <p:txBody>
          <a:bodyPr wrap="square">
            <a:spAutoFit/>
          </a:bodyPr>
          <a:lstStyle/>
          <a:p>
            <a:r>
              <a:rPr lang="en-US" altLang="zh-CN" sz="2400" i="1" dirty="0">
                <a:solidFill>
                  <a:srgbClr val="0070C0"/>
                </a:solidFill>
              </a:rPr>
              <a:t>Fill in the blanks with “what” clauses according to the information given.</a:t>
            </a:r>
            <a:endParaRPr lang="zh-CN" altLang="zh-CN" sz="2400" i="1" dirty="0">
              <a:solidFill>
                <a:srgbClr val="0070C0"/>
              </a:solidFill>
            </a:endParaRPr>
          </a:p>
        </p:txBody>
      </p:sp>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4" name="文本框 23"/>
          <p:cNvSpPr txBox="1"/>
          <p:nvPr/>
        </p:nvSpPr>
        <p:spPr>
          <a:xfrm>
            <a:off x="767255" y="1847230"/>
            <a:ext cx="10657490" cy="348813"/>
          </a:xfrm>
          <a:prstGeom prst="rect">
            <a:avLst/>
          </a:prstGeom>
          <a:noFill/>
        </p:spPr>
        <p:txBody>
          <a:bodyPr wrap="square">
            <a:spAutoFit/>
          </a:bodyPr>
          <a:lstStyle/>
          <a:p>
            <a:pPr algn="ctr">
              <a:lnSpc>
                <a:spcPts val="2000"/>
              </a:lnSpc>
            </a:pPr>
            <a:r>
              <a:rPr lang="en-US" altLang="zh-CN" sz="1800" kern="100" dirty="0">
                <a:effectLst/>
                <a:latin typeface="Times New Roman" panose="02020603050405020304" pitchFamily="18" charset="0"/>
                <a:ea typeface="宋体" panose="02010600030101010101" pitchFamily="2" charset="-122"/>
              </a:rPr>
              <a:t> </a:t>
            </a:r>
            <a:r>
              <a:rPr lang="en-US" altLang="zh-CN" sz="2400" kern="100" dirty="0">
                <a:solidFill>
                  <a:srgbClr val="00B050"/>
                </a:solidFill>
                <a:effectLst/>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00B050"/>
                </a:solidFill>
                <a:latin typeface="Calibri" panose="020F0502020204030204" pitchFamily="34" charset="0"/>
                <a:cs typeface="Calibri" panose="020F0502020204030204" pitchFamily="34" charset="0"/>
              </a:rPr>
              <a:t>“what” clauses</a:t>
            </a:r>
          </a:p>
        </p:txBody>
      </p:sp>
      <p:sp>
        <p:nvSpPr>
          <p:cNvPr id="25" name="文本框 24"/>
          <p:cNvSpPr txBox="1"/>
          <p:nvPr/>
        </p:nvSpPr>
        <p:spPr>
          <a:xfrm>
            <a:off x="538963" y="2836773"/>
            <a:ext cx="11548244" cy="2862322"/>
          </a:xfrm>
          <a:prstGeom prst="rect">
            <a:avLst/>
          </a:prstGeom>
          <a:noFill/>
        </p:spPr>
        <p:txBody>
          <a:bodyPr wrap="square">
            <a:spAutoFit/>
          </a:bodyPr>
          <a:lstStyle/>
          <a:p>
            <a:pPr marL="457200" indent="-457200">
              <a:lnSpc>
                <a:spcPct val="150000"/>
              </a:lnSpc>
              <a:buAutoNum type="arabicPeriod"/>
            </a:pPr>
            <a:r>
              <a:rPr lang="en-US" altLang="zh-CN" sz="2400" dirty="0">
                <a:effectLst/>
              </a:rPr>
              <a:t>____________________</a:t>
            </a:r>
            <a:r>
              <a:rPr lang="zh-CN" altLang="en-US" sz="2400" dirty="0">
                <a:effectLst/>
              </a:rPr>
              <a:t>（</a:t>
            </a:r>
            <a:r>
              <a:rPr lang="zh-CN" altLang="en-US" sz="2200" dirty="0">
                <a:effectLst/>
                <a:latin typeface="微软雅黑" panose="020B0503020204020204" charset="-122"/>
                <a:ea typeface="微软雅黑" panose="020B0503020204020204" charset="-122"/>
              </a:rPr>
              <a:t>那个孩子需要的</a:t>
            </a:r>
            <a:r>
              <a:rPr lang="zh-CN" altLang="en-US" sz="2400" dirty="0">
                <a:effectLst/>
              </a:rPr>
              <a:t>）</a:t>
            </a:r>
            <a:r>
              <a:rPr lang="en-US" altLang="zh-CN" sz="2400" dirty="0">
                <a:effectLst/>
              </a:rPr>
              <a:t>is some love and affection. </a:t>
            </a:r>
            <a:endParaRPr lang="en-US" altLang="zh-CN" sz="2400" dirty="0"/>
          </a:p>
          <a:p>
            <a:pPr>
              <a:lnSpc>
                <a:spcPct val="150000"/>
              </a:lnSpc>
            </a:pPr>
            <a:r>
              <a:rPr lang="en-US" altLang="zh-CN" sz="2400" dirty="0">
                <a:effectLst/>
              </a:rPr>
              <a:t>2. He drinks ___________________</a:t>
            </a:r>
            <a:r>
              <a:rPr lang="zh-CN" altLang="en-US" sz="2400" dirty="0">
                <a:effectLst/>
              </a:rPr>
              <a:t>（</a:t>
            </a:r>
            <a:r>
              <a:rPr lang="zh-CN" altLang="en-US" sz="2200" dirty="0">
                <a:latin typeface="微软雅黑" panose="020B0503020204020204" charset="-122"/>
                <a:ea typeface="微软雅黑" panose="020B0503020204020204" charset="-122"/>
              </a:rPr>
              <a:t>杯中剩下之物</a:t>
            </a:r>
            <a:r>
              <a:rPr lang="zh-CN" altLang="en-US" sz="2400" dirty="0">
                <a:effectLst/>
              </a:rPr>
              <a:t>）</a:t>
            </a:r>
            <a:r>
              <a:rPr lang="en-US" altLang="zh-CN" sz="2400" dirty="0">
                <a:effectLst/>
              </a:rPr>
              <a:t>as if it were water. </a:t>
            </a:r>
            <a:endParaRPr lang="en-US" altLang="zh-CN" sz="2400" dirty="0"/>
          </a:p>
          <a:p>
            <a:pPr>
              <a:lnSpc>
                <a:spcPct val="150000"/>
              </a:lnSpc>
            </a:pPr>
            <a:r>
              <a:rPr lang="en-US" altLang="zh-CN" sz="2400" dirty="0">
                <a:effectLst/>
              </a:rPr>
              <a:t>3. No one knows ___________________</a:t>
            </a:r>
            <a:r>
              <a:rPr lang="zh-CN" altLang="en-US" sz="2400" dirty="0">
                <a:effectLst/>
              </a:rPr>
              <a:t>（</a:t>
            </a:r>
            <a:r>
              <a:rPr lang="zh-CN" altLang="en-US" sz="2200" dirty="0">
                <a:latin typeface="微软雅黑" panose="020B0503020204020204" charset="-122"/>
                <a:ea typeface="微软雅黑" panose="020B0503020204020204" charset="-122"/>
              </a:rPr>
              <a:t>接下来会发生什么</a:t>
            </a:r>
            <a:r>
              <a:rPr lang="zh-CN" altLang="en-US" sz="2400" dirty="0">
                <a:effectLst/>
              </a:rPr>
              <a:t>）</a:t>
            </a:r>
            <a:r>
              <a:rPr lang="en-US" altLang="zh-CN" sz="2400" dirty="0">
                <a:effectLst/>
              </a:rPr>
              <a:t>. </a:t>
            </a:r>
            <a:endParaRPr lang="zh-CN" altLang="en-US" sz="2400" dirty="0"/>
          </a:p>
          <a:p>
            <a:pPr>
              <a:lnSpc>
                <a:spcPct val="150000"/>
              </a:lnSpc>
            </a:pPr>
            <a:r>
              <a:rPr lang="en-US" altLang="zh-CN" sz="2400" dirty="0">
                <a:effectLst/>
              </a:rPr>
              <a:t>4. I haven’t even thought about _____________________________</a:t>
            </a:r>
            <a:r>
              <a:rPr lang="zh-CN" altLang="en-US" sz="2400" dirty="0">
                <a:effectLst/>
              </a:rPr>
              <a:t>（</a:t>
            </a:r>
            <a:r>
              <a:rPr lang="zh-CN" altLang="en-US" sz="2200" dirty="0">
                <a:latin typeface="微软雅黑" panose="020B0503020204020204" charset="-122"/>
                <a:ea typeface="微软雅黑" panose="020B0503020204020204" charset="-122"/>
              </a:rPr>
              <a:t>我要穿什么去赴宴</a:t>
            </a:r>
            <a:r>
              <a:rPr lang="zh-CN" altLang="en-US" sz="2400" dirty="0">
                <a:effectLst/>
              </a:rPr>
              <a:t>）</a:t>
            </a:r>
            <a:r>
              <a:rPr lang="en-US" altLang="zh-CN" sz="2400" dirty="0">
                <a:effectLst/>
              </a:rPr>
              <a:t> 5. George always does his best, and that’s ___________________</a:t>
            </a:r>
            <a:r>
              <a:rPr lang="zh-CN" altLang="en-US" sz="2400" dirty="0">
                <a:effectLst/>
              </a:rPr>
              <a:t>（</a:t>
            </a:r>
            <a:r>
              <a:rPr lang="zh-CN" altLang="en-US" sz="2200" dirty="0">
                <a:latin typeface="微软雅黑" panose="020B0503020204020204" charset="-122"/>
                <a:ea typeface="微软雅黑" panose="020B0503020204020204" charset="-122"/>
              </a:rPr>
              <a:t>我喜欢他的地方</a:t>
            </a:r>
            <a:r>
              <a:rPr lang="zh-CN" altLang="en-US" sz="2400" dirty="0">
                <a:effectLst/>
              </a:rPr>
              <a:t>）</a:t>
            </a:r>
            <a:endParaRPr lang="zh-CN" altLang="en-US" sz="2400" dirty="0"/>
          </a:p>
        </p:txBody>
      </p:sp>
      <p:sp>
        <p:nvSpPr>
          <p:cNvPr id="26" name="文本框 25"/>
          <p:cNvSpPr txBox="1"/>
          <p:nvPr/>
        </p:nvSpPr>
        <p:spPr>
          <a:xfrm>
            <a:off x="1060853" y="2956389"/>
            <a:ext cx="2912594" cy="461665"/>
          </a:xfrm>
          <a:prstGeom prst="rect">
            <a:avLst/>
          </a:prstGeom>
          <a:noFill/>
        </p:spPr>
        <p:txBody>
          <a:bodyPr wrap="square">
            <a:spAutoFit/>
          </a:bodyPr>
          <a:lstStyle/>
          <a:p>
            <a:r>
              <a:rPr lang="en-US" altLang="zh-CN" sz="2400" dirty="0">
                <a:solidFill>
                  <a:srgbClr val="C00000"/>
                </a:solidFill>
                <a:effectLst/>
              </a:rPr>
              <a:t>What that kid needs</a:t>
            </a:r>
            <a:endParaRPr lang="zh-CN" altLang="en-US" sz="2400" dirty="0">
              <a:solidFill>
                <a:srgbClr val="C00000"/>
              </a:solidFill>
            </a:endParaRPr>
          </a:p>
        </p:txBody>
      </p:sp>
      <p:sp>
        <p:nvSpPr>
          <p:cNvPr id="27" name="文本框 26"/>
          <p:cNvSpPr txBox="1"/>
          <p:nvPr/>
        </p:nvSpPr>
        <p:spPr>
          <a:xfrm>
            <a:off x="2106821" y="3461323"/>
            <a:ext cx="3162574" cy="461665"/>
          </a:xfrm>
          <a:prstGeom prst="rect">
            <a:avLst/>
          </a:prstGeom>
          <a:noFill/>
        </p:spPr>
        <p:txBody>
          <a:bodyPr wrap="square">
            <a:spAutoFit/>
          </a:bodyPr>
          <a:lstStyle/>
          <a:p>
            <a:r>
              <a:rPr lang="en-US" altLang="zh-CN" sz="2400" dirty="0">
                <a:solidFill>
                  <a:srgbClr val="C00000"/>
                </a:solidFill>
                <a:effectLst/>
              </a:rPr>
              <a:t>what is left in his glass </a:t>
            </a:r>
            <a:endParaRPr lang="zh-CN" altLang="en-US" sz="2400" dirty="0">
              <a:solidFill>
                <a:srgbClr val="C00000"/>
              </a:solidFill>
            </a:endParaRPr>
          </a:p>
        </p:txBody>
      </p:sp>
      <p:sp>
        <p:nvSpPr>
          <p:cNvPr id="28" name="文本框 27"/>
          <p:cNvSpPr txBox="1"/>
          <p:nvPr/>
        </p:nvSpPr>
        <p:spPr>
          <a:xfrm>
            <a:off x="2784399" y="3999697"/>
            <a:ext cx="3215201" cy="461665"/>
          </a:xfrm>
          <a:prstGeom prst="rect">
            <a:avLst/>
          </a:prstGeom>
          <a:noFill/>
        </p:spPr>
        <p:txBody>
          <a:bodyPr wrap="square">
            <a:spAutoFit/>
          </a:bodyPr>
          <a:lstStyle/>
          <a:p>
            <a:r>
              <a:rPr lang="en-US" altLang="zh-CN" sz="2400" dirty="0">
                <a:solidFill>
                  <a:srgbClr val="C00000"/>
                </a:solidFill>
                <a:effectLst/>
              </a:rPr>
              <a:t>what will happen next</a:t>
            </a:r>
            <a:endParaRPr lang="zh-CN" altLang="en-US" sz="2400" dirty="0">
              <a:solidFill>
                <a:srgbClr val="C00000"/>
              </a:solidFill>
            </a:endParaRPr>
          </a:p>
        </p:txBody>
      </p:sp>
      <p:sp>
        <p:nvSpPr>
          <p:cNvPr id="29" name="文本框 28"/>
          <p:cNvSpPr txBox="1"/>
          <p:nvPr/>
        </p:nvSpPr>
        <p:spPr>
          <a:xfrm>
            <a:off x="5887216" y="5089306"/>
            <a:ext cx="3095693" cy="461665"/>
          </a:xfrm>
          <a:prstGeom prst="rect">
            <a:avLst/>
          </a:prstGeom>
          <a:noFill/>
        </p:spPr>
        <p:txBody>
          <a:bodyPr wrap="square">
            <a:spAutoFit/>
          </a:bodyPr>
          <a:lstStyle/>
          <a:p>
            <a:r>
              <a:rPr lang="en-US" altLang="zh-CN" sz="2400" dirty="0">
                <a:solidFill>
                  <a:srgbClr val="C00000"/>
                </a:solidFill>
                <a:effectLst/>
              </a:rPr>
              <a:t>what I like about him</a:t>
            </a:r>
            <a:endParaRPr lang="zh-CN" altLang="en-US" sz="2400" dirty="0">
              <a:solidFill>
                <a:srgbClr val="C00000"/>
              </a:solidFill>
            </a:endParaRPr>
          </a:p>
        </p:txBody>
      </p:sp>
      <p:sp>
        <p:nvSpPr>
          <p:cNvPr id="37" name="文本框 36"/>
          <p:cNvSpPr txBox="1"/>
          <p:nvPr/>
        </p:nvSpPr>
        <p:spPr>
          <a:xfrm>
            <a:off x="4487021" y="4565044"/>
            <a:ext cx="4641086" cy="461665"/>
          </a:xfrm>
          <a:prstGeom prst="rect">
            <a:avLst/>
          </a:prstGeom>
          <a:noFill/>
        </p:spPr>
        <p:txBody>
          <a:bodyPr wrap="square">
            <a:spAutoFit/>
          </a:bodyPr>
          <a:lstStyle/>
          <a:p>
            <a:r>
              <a:rPr lang="en-US" altLang="zh-CN" sz="2400" dirty="0">
                <a:solidFill>
                  <a:srgbClr val="C00000"/>
                </a:solidFill>
                <a:effectLst/>
              </a:rPr>
              <a:t>what I’m going to wear for the feast</a:t>
            </a:r>
            <a:endParaRPr lang="zh-CN" altLang="en-US" sz="2400" dirty="0">
              <a:solidFill>
                <a:srgbClr val="C00000"/>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21359" y="1703501"/>
            <a:ext cx="1251858" cy="46166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3</a:t>
            </a:r>
            <a:endParaRPr lang="zh-CN" altLang="en-US" sz="2400" b="1" i="1" dirty="0">
              <a:effectLst/>
              <a:latin typeface="Bradley Hand ITC" panose="03070402050302030203" pitchFamily="66" charset="0"/>
              <a:ea typeface="宋体" panose="02010600030101010101" pitchFamily="2" charset="-122"/>
            </a:endParaRPr>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43255" y="2234963"/>
            <a:ext cx="10950575" cy="461665"/>
          </a:xfrm>
          <a:prstGeom prst="rect">
            <a:avLst/>
          </a:prstGeom>
          <a:noFill/>
        </p:spPr>
        <p:txBody>
          <a:bodyPr wrap="square">
            <a:spAutoFit/>
          </a:bodyPr>
          <a:lstStyle/>
          <a:p>
            <a:r>
              <a:rPr lang="en-US" altLang="zh-CN" sz="2400" i="1" dirty="0">
                <a:solidFill>
                  <a:srgbClr val="0070C0"/>
                </a:solidFill>
              </a:rPr>
              <a:t> Rewrite the following sentences by using “it” as the formal subject.</a:t>
            </a:r>
          </a:p>
        </p:txBody>
      </p:sp>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4" name="文本框 23"/>
          <p:cNvSpPr txBox="1"/>
          <p:nvPr/>
        </p:nvSpPr>
        <p:spPr>
          <a:xfrm>
            <a:off x="767255" y="1809534"/>
            <a:ext cx="10657490" cy="348813"/>
          </a:xfrm>
          <a:prstGeom prst="rect">
            <a:avLst/>
          </a:prstGeom>
          <a:noFill/>
        </p:spPr>
        <p:txBody>
          <a:bodyPr wrap="square">
            <a:spAutoFit/>
          </a:bodyPr>
          <a:lstStyle/>
          <a:p>
            <a:pPr algn="ctr">
              <a:lnSpc>
                <a:spcPts val="2000"/>
              </a:lnSpc>
            </a:pPr>
            <a:r>
              <a:rPr lang="en-US" altLang="zh-CN" sz="1800" kern="100" dirty="0">
                <a:effectLst/>
                <a:latin typeface="Times New Roman" panose="02020603050405020304" pitchFamily="18" charset="0"/>
                <a:ea typeface="宋体" panose="02010600030101010101" pitchFamily="2" charset="-122"/>
              </a:rPr>
              <a:t> </a:t>
            </a:r>
            <a:r>
              <a:rPr lang="en-US" altLang="zh-CN" sz="2400" kern="100" dirty="0">
                <a:solidFill>
                  <a:srgbClr val="00B050"/>
                </a:solidFill>
                <a:effectLst/>
                <a:latin typeface="Calibri" panose="020F0502020204030204" pitchFamily="34" charset="0"/>
                <a:ea typeface="宋体" panose="02010600030101010101" pitchFamily="2" charset="-122"/>
                <a:cs typeface="Calibri" panose="020F0502020204030204" pitchFamily="34" charset="0"/>
              </a:rPr>
              <a:t> </a:t>
            </a:r>
            <a:r>
              <a:rPr lang="en-US" altLang="zh-CN" sz="2400" kern="100" dirty="0">
                <a:solidFill>
                  <a:srgbClr val="00B050"/>
                </a:solidFill>
                <a:latin typeface="Calibri" panose="020F0502020204030204" pitchFamily="34" charset="0"/>
                <a:cs typeface="Calibri" panose="020F0502020204030204" pitchFamily="34" charset="0"/>
              </a:rPr>
              <a:t> </a:t>
            </a:r>
            <a:r>
              <a:rPr lang="en-US" altLang="zh-CN" sz="2400" b="1" dirty="0">
                <a:solidFill>
                  <a:srgbClr val="00B050"/>
                </a:solidFill>
                <a:latin typeface="Calibri" panose="020F0502020204030204" pitchFamily="34" charset="0"/>
                <a:cs typeface="Calibri" panose="020F0502020204030204" pitchFamily="34" charset="0"/>
              </a:rPr>
              <a:t>“it” as a formal subject</a:t>
            </a:r>
          </a:p>
        </p:txBody>
      </p:sp>
      <p:sp>
        <p:nvSpPr>
          <p:cNvPr id="23" name="文本框 22"/>
          <p:cNvSpPr txBox="1"/>
          <p:nvPr/>
        </p:nvSpPr>
        <p:spPr>
          <a:xfrm>
            <a:off x="709905" y="2850750"/>
            <a:ext cx="7609342" cy="2751522"/>
          </a:xfrm>
          <a:prstGeom prst="rect">
            <a:avLst/>
          </a:prstGeom>
          <a:noFill/>
        </p:spPr>
        <p:txBody>
          <a:bodyPr wrap="square">
            <a:spAutoFit/>
          </a:bodyPr>
          <a:lstStyle/>
          <a:p>
            <a:pPr>
              <a:lnSpc>
                <a:spcPct val="120000"/>
              </a:lnSpc>
            </a:pPr>
            <a:r>
              <a:rPr lang="en-US" altLang="zh-CN" sz="2400" dirty="0">
                <a:effectLst/>
              </a:rPr>
              <a:t>1. To see Steve again was nice. </a:t>
            </a:r>
          </a:p>
          <a:p>
            <a:pPr marL="457200">
              <a:lnSpc>
                <a:spcPct val="120000"/>
              </a:lnSpc>
              <a:buAutoNum type="arabicPeriod"/>
            </a:pPr>
            <a:endParaRPr lang="en-US" altLang="zh-CN" sz="2400" dirty="0"/>
          </a:p>
          <a:p>
            <a:pPr>
              <a:lnSpc>
                <a:spcPct val="120000"/>
              </a:lnSpc>
            </a:pPr>
            <a:r>
              <a:rPr lang="en-US" altLang="zh-CN" sz="2400" dirty="0">
                <a:effectLst/>
              </a:rPr>
              <a:t>2. The way he keeps changing his mind worries me. </a:t>
            </a:r>
          </a:p>
          <a:p>
            <a:pPr>
              <a:lnSpc>
                <a:spcPct val="120000"/>
              </a:lnSpc>
            </a:pPr>
            <a:endParaRPr lang="en-US" altLang="zh-CN" sz="2400" dirty="0"/>
          </a:p>
          <a:p>
            <a:pPr>
              <a:lnSpc>
                <a:spcPct val="120000"/>
              </a:lnSpc>
            </a:pPr>
            <a:r>
              <a:rPr lang="en-US" altLang="zh-CN" sz="2400" dirty="0">
                <a:effectLst/>
              </a:rPr>
              <a:t>3. Apparently, to fly is cheaper than to go by train. </a:t>
            </a:r>
          </a:p>
          <a:p>
            <a:pPr>
              <a:lnSpc>
                <a:spcPct val="120000"/>
              </a:lnSpc>
            </a:pPr>
            <a:endParaRPr lang="en-US" altLang="zh-CN" sz="2400" dirty="0"/>
          </a:p>
        </p:txBody>
      </p:sp>
      <p:sp>
        <p:nvSpPr>
          <p:cNvPr id="30" name="文本框 29"/>
          <p:cNvSpPr txBox="1"/>
          <p:nvPr/>
        </p:nvSpPr>
        <p:spPr>
          <a:xfrm>
            <a:off x="1038817" y="3388833"/>
            <a:ext cx="6097656" cy="365934"/>
          </a:xfrm>
          <a:prstGeom prst="rect">
            <a:avLst/>
          </a:prstGeom>
          <a:noFill/>
        </p:spPr>
        <p:txBody>
          <a:bodyPr wrap="square">
            <a:spAutoFit/>
          </a:bodyPr>
          <a:lstStyle/>
          <a:p>
            <a:pPr>
              <a:lnSpc>
                <a:spcPts val="2000"/>
              </a:lnSpc>
            </a:pPr>
            <a:r>
              <a:rPr lang="en-US" altLang="zh-CN" sz="2400" dirty="0">
                <a:solidFill>
                  <a:srgbClr val="C00000"/>
                </a:solidFill>
              </a:rPr>
              <a:t>It</a:t>
            </a:r>
            <a:r>
              <a:rPr lang="en-US" altLang="zh-CN" sz="2400" dirty="0"/>
              <a:t> was nice to see Steve again. </a:t>
            </a:r>
          </a:p>
        </p:txBody>
      </p:sp>
      <p:sp>
        <p:nvSpPr>
          <p:cNvPr id="31" name="文本框 30"/>
          <p:cNvSpPr txBox="1"/>
          <p:nvPr/>
        </p:nvSpPr>
        <p:spPr>
          <a:xfrm>
            <a:off x="1038817" y="4179174"/>
            <a:ext cx="6919025" cy="461665"/>
          </a:xfrm>
          <a:prstGeom prst="rect">
            <a:avLst/>
          </a:prstGeom>
          <a:noFill/>
        </p:spPr>
        <p:txBody>
          <a:bodyPr wrap="square">
            <a:spAutoFit/>
          </a:bodyPr>
          <a:lstStyle/>
          <a:p>
            <a:r>
              <a:rPr lang="en-US" altLang="zh-CN" sz="2400" dirty="0">
                <a:solidFill>
                  <a:srgbClr val="C00000"/>
                </a:solidFill>
              </a:rPr>
              <a:t>It</a:t>
            </a:r>
            <a:r>
              <a:rPr lang="en-US" altLang="zh-CN" sz="2400" dirty="0"/>
              <a:t> worries me the way he keeps changing his mind. </a:t>
            </a:r>
          </a:p>
        </p:txBody>
      </p:sp>
      <p:sp>
        <p:nvSpPr>
          <p:cNvPr id="32" name="文本框 31"/>
          <p:cNvSpPr txBox="1"/>
          <p:nvPr/>
        </p:nvSpPr>
        <p:spPr>
          <a:xfrm>
            <a:off x="990586" y="5027317"/>
            <a:ext cx="9919252" cy="461665"/>
          </a:xfrm>
          <a:prstGeom prst="rect">
            <a:avLst/>
          </a:prstGeom>
          <a:noFill/>
        </p:spPr>
        <p:txBody>
          <a:bodyPr wrap="square">
            <a:spAutoFit/>
          </a:bodyPr>
          <a:lstStyle/>
          <a:p>
            <a:r>
              <a:rPr lang="en-US" altLang="zh-CN" sz="2400" dirty="0"/>
              <a:t>Apparently </a:t>
            </a:r>
            <a:r>
              <a:rPr lang="en-US" altLang="zh-CN" sz="2400" dirty="0">
                <a:solidFill>
                  <a:srgbClr val="C00000"/>
                </a:solidFill>
              </a:rPr>
              <a:t>it</a:t>
            </a:r>
            <a:r>
              <a:rPr lang="en-US" altLang="zh-CN" sz="2400" dirty="0"/>
              <a:t> is cheaper to fly than to go by train.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3510970" cy="6858000"/>
          </a:xfrm>
          <a:prstGeom prst="rect">
            <a:avLst/>
          </a:prstGeom>
          <a:solidFill>
            <a:srgbClr val="F2F2F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olidFill>
                <a:srgbClr val="FFFFFF"/>
              </a:solidFill>
              <a:latin typeface="微软雅黑" panose="020B0503020204020204" charset="-122"/>
              <a:ea typeface="微软雅黑" panose="020B0503020204020204" charset="-122"/>
              <a:sym typeface="+mn-ea"/>
            </a:endParaRPr>
          </a:p>
        </p:txBody>
      </p:sp>
      <p:sp>
        <p:nvSpPr>
          <p:cNvPr id="16" name="矩形 15"/>
          <p:cNvSpPr/>
          <p:nvPr>
            <p:custDataLst>
              <p:tags r:id="rId3"/>
            </p:custDataLst>
          </p:nvPr>
        </p:nvSpPr>
        <p:spPr>
          <a:xfrm>
            <a:off x="0" y="0"/>
            <a:ext cx="3505228" cy="6858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7" name="矩形 6"/>
          <p:cNvSpPr/>
          <p:nvPr>
            <p:custDataLst>
              <p:tags r:id="rId4"/>
            </p:custDataLst>
          </p:nvPr>
        </p:nvSpPr>
        <p:spPr>
          <a:xfrm>
            <a:off x="304800" y="304800"/>
            <a:ext cx="3201035" cy="6096000"/>
          </a:xfrm>
          <a:prstGeom prst="rect">
            <a:avLst/>
          </a:prstGeom>
          <a:noFill/>
          <a:ln w="19050">
            <a:solidFill>
              <a:srgbClr val="FFFFFF"/>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18" name="矩形 17"/>
          <p:cNvSpPr/>
          <p:nvPr>
            <p:custDataLst>
              <p:tags r:id="rId5"/>
            </p:custDataLst>
          </p:nvPr>
        </p:nvSpPr>
        <p:spPr>
          <a:xfrm>
            <a:off x="3505835" y="304800"/>
            <a:ext cx="8228965" cy="6096000"/>
          </a:xfrm>
          <a:prstGeom prst="rect">
            <a:avLst/>
          </a:prstGeom>
          <a:noFill/>
          <a:ln w="19050">
            <a:solidFill>
              <a:srgbClr val="F2F2F2"/>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10" name="任意多边形: 形状 6"/>
          <p:cNvSpPr>
            <a:spLocks noChangeAspect="1"/>
          </p:cNvSpPr>
          <p:nvPr>
            <p:custDataLst>
              <p:tags r:id="rId6"/>
            </p:custDataLst>
          </p:nvPr>
        </p:nvSpPr>
        <p:spPr>
          <a:xfrm rot="10800000">
            <a:off x="1291432" y="4946134"/>
            <a:ext cx="456285" cy="92646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FFFFFF">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20" name="任意多边形: 形状 7"/>
          <p:cNvSpPr>
            <a:spLocks noChangeAspect="1"/>
          </p:cNvSpPr>
          <p:nvPr>
            <p:custDataLst>
              <p:tags r:id="rId7"/>
            </p:custDataLst>
          </p:nvPr>
        </p:nvSpPr>
        <p:spPr>
          <a:xfrm rot="10800000">
            <a:off x="686632" y="4946134"/>
            <a:ext cx="456285" cy="926465"/>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rgbClr val="FFFFFF">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3" name="文本框 2"/>
          <p:cNvSpPr txBox="1"/>
          <p:nvPr/>
        </p:nvSpPr>
        <p:spPr>
          <a:xfrm rot="5400000">
            <a:off x="12065" y="2119630"/>
            <a:ext cx="3635375" cy="798830"/>
          </a:xfrm>
          <a:prstGeom prst="rect">
            <a:avLst/>
          </a:prstGeom>
          <a:noFill/>
        </p:spPr>
        <p:txBody>
          <a:bodyPr wrap="square" rtlCol="0">
            <a:spAutoFit/>
          </a:bodyPr>
          <a:lstStyle/>
          <a:p>
            <a:pPr algn="l"/>
            <a:r>
              <a:rPr lang="en-US" altLang="zh-CN" sz="4600" b="1" dirty="0">
                <a:solidFill>
                  <a:srgbClr val="FFCC66"/>
                </a:solidFill>
                <a:effectLst/>
                <a:latin typeface="Broadway" panose="04040905080B02020502" pitchFamily="82" charset="0"/>
                <a:ea typeface="宋体" panose="02010600030101010101" pitchFamily="2" charset="-122"/>
                <a:cs typeface="Calibri" panose="020F0502020204030204" pitchFamily="34" charset="0"/>
              </a:rPr>
              <a:t>CONTENTS</a:t>
            </a:r>
          </a:p>
        </p:txBody>
      </p:sp>
      <p:sp>
        <p:nvSpPr>
          <p:cNvPr id="6" name="AutoShape 3"/>
          <p:cNvSpPr>
            <a:spLocks noChangeAspect="1" noChangeArrowheads="1" noTextEdit="1"/>
          </p:cNvSpPr>
          <p:nvPr/>
        </p:nvSpPr>
        <p:spPr bwMode="auto">
          <a:xfrm>
            <a:off x="3839845" y="1002665"/>
            <a:ext cx="2147570" cy="2218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Freeform 5">
            <a:hlinkClick r:id="rId9" action="ppaction://hlinksldjump"/>
          </p:cNvPr>
          <p:cNvSpPr/>
          <p:nvPr/>
        </p:nvSpPr>
        <p:spPr bwMode="auto">
          <a:xfrm>
            <a:off x="3841115" y="1162050"/>
            <a:ext cx="2145030" cy="2058035"/>
          </a:xfrm>
          <a:custGeom>
            <a:avLst/>
            <a:gdLst>
              <a:gd name="T0" fmla="*/ 224 w 2125"/>
              <a:gd name="T1" fmla="*/ 0 h 2037"/>
              <a:gd name="T2" fmla="*/ 1901 w 2125"/>
              <a:gd name="T3" fmla="*/ 0 h 2037"/>
              <a:gd name="T4" fmla="*/ 2125 w 2125"/>
              <a:gd name="T5" fmla="*/ 224 h 2037"/>
              <a:gd name="T6" fmla="*/ 2125 w 2125"/>
              <a:gd name="T7" fmla="*/ 1813 h 2037"/>
              <a:gd name="T8" fmla="*/ 1901 w 2125"/>
              <a:gd name="T9" fmla="*/ 2037 h 2037"/>
              <a:gd name="T10" fmla="*/ 224 w 2125"/>
              <a:gd name="T11" fmla="*/ 2037 h 2037"/>
              <a:gd name="T12" fmla="*/ 0 w 2125"/>
              <a:gd name="T13" fmla="*/ 1813 h 2037"/>
              <a:gd name="T14" fmla="*/ 0 w 2125"/>
              <a:gd name="T15" fmla="*/ 224 h 2037"/>
              <a:gd name="T16" fmla="*/ 224 w 2125"/>
              <a:gd name="T17" fmla="*/ 0 h 2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5" h="2037">
                <a:moveTo>
                  <a:pt x="224" y="0"/>
                </a:moveTo>
                <a:cubicBezTo>
                  <a:pt x="1901" y="0"/>
                  <a:pt x="1901" y="0"/>
                  <a:pt x="1901" y="0"/>
                </a:cubicBezTo>
                <a:cubicBezTo>
                  <a:pt x="2024" y="0"/>
                  <a:pt x="2125" y="101"/>
                  <a:pt x="2125" y="224"/>
                </a:cubicBezTo>
                <a:cubicBezTo>
                  <a:pt x="2125" y="1813"/>
                  <a:pt x="2125" y="1813"/>
                  <a:pt x="2125" y="1813"/>
                </a:cubicBezTo>
                <a:cubicBezTo>
                  <a:pt x="2125" y="1936"/>
                  <a:pt x="2024" y="2037"/>
                  <a:pt x="1901" y="2037"/>
                </a:cubicBezTo>
                <a:cubicBezTo>
                  <a:pt x="224" y="2037"/>
                  <a:pt x="224" y="2037"/>
                  <a:pt x="224" y="2037"/>
                </a:cubicBezTo>
                <a:cubicBezTo>
                  <a:pt x="100" y="2037"/>
                  <a:pt x="0" y="1936"/>
                  <a:pt x="0" y="1813"/>
                </a:cubicBezTo>
                <a:cubicBezTo>
                  <a:pt x="0" y="224"/>
                  <a:pt x="0" y="224"/>
                  <a:pt x="0" y="224"/>
                </a:cubicBezTo>
                <a:cubicBezTo>
                  <a:pt x="0" y="101"/>
                  <a:pt x="100" y="0"/>
                  <a:pt x="224" y="0"/>
                </a:cubicBezTo>
                <a:close/>
              </a:path>
            </a:pathLst>
          </a:custGeom>
          <a:solidFill>
            <a:srgbClr val="D4E8E4">
              <a:alpha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Freeform 6"/>
          <p:cNvSpPr/>
          <p:nvPr/>
        </p:nvSpPr>
        <p:spPr bwMode="auto">
          <a:xfrm>
            <a:off x="3841115" y="1162050"/>
            <a:ext cx="2145030" cy="365760"/>
          </a:xfrm>
          <a:custGeom>
            <a:avLst/>
            <a:gdLst>
              <a:gd name="T0" fmla="*/ 224 w 2125"/>
              <a:gd name="T1" fmla="*/ 0 h 362"/>
              <a:gd name="T2" fmla="*/ 1901 w 2125"/>
              <a:gd name="T3" fmla="*/ 0 h 362"/>
              <a:gd name="T4" fmla="*/ 2125 w 2125"/>
              <a:gd name="T5" fmla="*/ 224 h 362"/>
              <a:gd name="T6" fmla="*/ 2125 w 2125"/>
              <a:gd name="T7" fmla="*/ 362 h 362"/>
              <a:gd name="T8" fmla="*/ 0 w 2125"/>
              <a:gd name="T9" fmla="*/ 362 h 362"/>
              <a:gd name="T10" fmla="*/ 0 w 2125"/>
              <a:gd name="T11" fmla="*/ 224 h 362"/>
              <a:gd name="T12" fmla="*/ 224 w 2125"/>
              <a:gd name="T13" fmla="*/ 0 h 362"/>
            </a:gdLst>
            <a:ahLst/>
            <a:cxnLst>
              <a:cxn ang="0">
                <a:pos x="T0" y="T1"/>
              </a:cxn>
              <a:cxn ang="0">
                <a:pos x="T2" y="T3"/>
              </a:cxn>
              <a:cxn ang="0">
                <a:pos x="T4" y="T5"/>
              </a:cxn>
              <a:cxn ang="0">
                <a:pos x="T6" y="T7"/>
              </a:cxn>
              <a:cxn ang="0">
                <a:pos x="T8" y="T9"/>
              </a:cxn>
              <a:cxn ang="0">
                <a:pos x="T10" y="T11"/>
              </a:cxn>
              <a:cxn ang="0">
                <a:pos x="T12" y="T13"/>
              </a:cxn>
            </a:cxnLst>
            <a:rect l="0" t="0" r="r" b="b"/>
            <a:pathLst>
              <a:path w="2125" h="362">
                <a:moveTo>
                  <a:pt x="224" y="0"/>
                </a:moveTo>
                <a:cubicBezTo>
                  <a:pt x="1901" y="0"/>
                  <a:pt x="1901" y="0"/>
                  <a:pt x="1901" y="0"/>
                </a:cubicBezTo>
                <a:cubicBezTo>
                  <a:pt x="2024" y="0"/>
                  <a:pt x="2125" y="101"/>
                  <a:pt x="2125" y="224"/>
                </a:cubicBezTo>
                <a:cubicBezTo>
                  <a:pt x="2125" y="362"/>
                  <a:pt x="2125" y="362"/>
                  <a:pt x="2125" y="362"/>
                </a:cubicBezTo>
                <a:cubicBezTo>
                  <a:pt x="0" y="362"/>
                  <a:pt x="0" y="362"/>
                  <a:pt x="0" y="362"/>
                </a:cubicBezTo>
                <a:cubicBezTo>
                  <a:pt x="0" y="224"/>
                  <a:pt x="0" y="224"/>
                  <a:pt x="0" y="224"/>
                </a:cubicBezTo>
                <a:cubicBezTo>
                  <a:pt x="0" y="101"/>
                  <a:pt x="100" y="0"/>
                  <a:pt x="224" y="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Oval 7"/>
          <p:cNvSpPr>
            <a:spLocks noChangeArrowheads="1"/>
          </p:cNvSpPr>
          <p:nvPr/>
        </p:nvSpPr>
        <p:spPr bwMode="auto">
          <a:xfrm>
            <a:off x="4377690" y="1294765"/>
            <a:ext cx="18605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Oval 8"/>
          <p:cNvSpPr>
            <a:spLocks noChangeArrowheads="1"/>
          </p:cNvSpPr>
          <p:nvPr/>
        </p:nvSpPr>
        <p:spPr bwMode="auto">
          <a:xfrm>
            <a:off x="5262880" y="1294765"/>
            <a:ext cx="18478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Freeform 9"/>
          <p:cNvSpPr/>
          <p:nvPr/>
        </p:nvSpPr>
        <p:spPr bwMode="auto">
          <a:xfrm>
            <a:off x="4415790" y="1001395"/>
            <a:ext cx="109220" cy="386080"/>
          </a:xfrm>
          <a:custGeom>
            <a:avLst/>
            <a:gdLst>
              <a:gd name="T0" fmla="*/ 54 w 108"/>
              <a:gd name="T1" fmla="*/ 0 h 382"/>
              <a:gd name="T2" fmla="*/ 54 w 108"/>
              <a:gd name="T3" fmla="*/ 0 h 382"/>
              <a:gd name="T4" fmla="*/ 108 w 108"/>
              <a:gd name="T5" fmla="*/ 54 h 382"/>
              <a:gd name="T6" fmla="*/ 108 w 108"/>
              <a:gd name="T7" fmla="*/ 328 h 382"/>
              <a:gd name="T8" fmla="*/ 54 w 108"/>
              <a:gd name="T9" fmla="*/ 382 h 382"/>
              <a:gd name="T10" fmla="*/ 54 w 108"/>
              <a:gd name="T11" fmla="*/ 382 h 382"/>
              <a:gd name="T12" fmla="*/ 0 w 108"/>
              <a:gd name="T13" fmla="*/ 328 h 382"/>
              <a:gd name="T14" fmla="*/ 0 w 108"/>
              <a:gd name="T15" fmla="*/ 54 h 382"/>
              <a:gd name="T16" fmla="*/ 54 w 108"/>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382">
                <a:moveTo>
                  <a:pt x="54" y="0"/>
                </a:moveTo>
                <a:cubicBezTo>
                  <a:pt x="54" y="0"/>
                  <a:pt x="54" y="0"/>
                  <a:pt x="54" y="0"/>
                </a:cubicBezTo>
                <a:cubicBezTo>
                  <a:pt x="84" y="0"/>
                  <a:pt x="108" y="25"/>
                  <a:pt x="108" y="54"/>
                </a:cubicBezTo>
                <a:cubicBezTo>
                  <a:pt x="108" y="328"/>
                  <a:pt x="108" y="328"/>
                  <a:pt x="108" y="328"/>
                </a:cubicBezTo>
                <a:cubicBezTo>
                  <a:pt x="108" y="358"/>
                  <a:pt x="84" y="382"/>
                  <a:pt x="54" y="382"/>
                </a:cubicBezTo>
                <a:cubicBezTo>
                  <a:pt x="54" y="382"/>
                  <a:pt x="54" y="382"/>
                  <a:pt x="54" y="382"/>
                </a:cubicBezTo>
                <a:cubicBezTo>
                  <a:pt x="25" y="382"/>
                  <a:pt x="0" y="358"/>
                  <a:pt x="0" y="328"/>
                </a:cubicBezTo>
                <a:cubicBezTo>
                  <a:pt x="0" y="54"/>
                  <a:pt x="0" y="54"/>
                  <a:pt x="0" y="54"/>
                </a:cubicBezTo>
                <a:cubicBezTo>
                  <a:pt x="0" y="25"/>
                  <a:pt x="25" y="0"/>
                  <a:pt x="54"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 name="Freeform 10"/>
          <p:cNvSpPr/>
          <p:nvPr/>
        </p:nvSpPr>
        <p:spPr bwMode="auto">
          <a:xfrm>
            <a:off x="5302250" y="1001395"/>
            <a:ext cx="107950" cy="386080"/>
          </a:xfrm>
          <a:custGeom>
            <a:avLst/>
            <a:gdLst>
              <a:gd name="T0" fmla="*/ 53 w 107"/>
              <a:gd name="T1" fmla="*/ 0 h 382"/>
              <a:gd name="T2" fmla="*/ 53 w 107"/>
              <a:gd name="T3" fmla="*/ 0 h 382"/>
              <a:gd name="T4" fmla="*/ 107 w 107"/>
              <a:gd name="T5" fmla="*/ 54 h 382"/>
              <a:gd name="T6" fmla="*/ 107 w 107"/>
              <a:gd name="T7" fmla="*/ 328 h 382"/>
              <a:gd name="T8" fmla="*/ 53 w 107"/>
              <a:gd name="T9" fmla="*/ 382 h 382"/>
              <a:gd name="T10" fmla="*/ 53 w 107"/>
              <a:gd name="T11" fmla="*/ 382 h 382"/>
              <a:gd name="T12" fmla="*/ 0 w 107"/>
              <a:gd name="T13" fmla="*/ 328 h 382"/>
              <a:gd name="T14" fmla="*/ 0 w 107"/>
              <a:gd name="T15" fmla="*/ 54 h 382"/>
              <a:gd name="T16" fmla="*/ 53 w 107"/>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382">
                <a:moveTo>
                  <a:pt x="53" y="0"/>
                </a:moveTo>
                <a:cubicBezTo>
                  <a:pt x="53" y="0"/>
                  <a:pt x="53" y="0"/>
                  <a:pt x="53" y="0"/>
                </a:cubicBezTo>
                <a:cubicBezTo>
                  <a:pt x="83" y="0"/>
                  <a:pt x="107" y="25"/>
                  <a:pt x="107" y="54"/>
                </a:cubicBezTo>
                <a:cubicBezTo>
                  <a:pt x="107" y="328"/>
                  <a:pt x="107" y="328"/>
                  <a:pt x="107" y="328"/>
                </a:cubicBezTo>
                <a:cubicBezTo>
                  <a:pt x="107" y="358"/>
                  <a:pt x="83" y="382"/>
                  <a:pt x="53" y="382"/>
                </a:cubicBezTo>
                <a:cubicBezTo>
                  <a:pt x="53" y="382"/>
                  <a:pt x="53" y="382"/>
                  <a:pt x="53" y="382"/>
                </a:cubicBezTo>
                <a:cubicBezTo>
                  <a:pt x="24" y="382"/>
                  <a:pt x="0" y="358"/>
                  <a:pt x="0" y="328"/>
                </a:cubicBezTo>
                <a:cubicBezTo>
                  <a:pt x="0" y="54"/>
                  <a:pt x="0" y="54"/>
                  <a:pt x="0" y="54"/>
                </a:cubicBezTo>
                <a:cubicBezTo>
                  <a:pt x="0" y="25"/>
                  <a:pt x="24" y="0"/>
                  <a:pt x="53"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 name="Freeform 11"/>
          <p:cNvSpPr/>
          <p:nvPr/>
        </p:nvSpPr>
        <p:spPr bwMode="auto">
          <a:xfrm>
            <a:off x="4434205" y="1018540"/>
            <a:ext cx="35560" cy="36830"/>
          </a:xfrm>
          <a:custGeom>
            <a:avLst/>
            <a:gdLst>
              <a:gd name="T0" fmla="*/ 1 w 35"/>
              <a:gd name="T1" fmla="*/ 36 h 36"/>
              <a:gd name="T2" fmla="*/ 35 w 35"/>
              <a:gd name="T3" fmla="*/ 0 h 36"/>
            </a:gdLst>
            <a:ahLst/>
            <a:cxnLst>
              <a:cxn ang="0">
                <a:pos x="T0" y="T1"/>
              </a:cxn>
              <a:cxn ang="0">
                <a:pos x="T2" y="T3"/>
              </a:cxn>
            </a:cxnLst>
            <a:rect l="0" t="0" r="r" b="b"/>
            <a:pathLst>
              <a:path w="35" h="36">
                <a:moveTo>
                  <a:pt x="1" y="36"/>
                </a:moveTo>
                <a:cubicBezTo>
                  <a:pt x="0" y="17"/>
                  <a:pt x="21" y="0"/>
                  <a:pt x="35"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 name="Freeform 12"/>
          <p:cNvSpPr/>
          <p:nvPr/>
        </p:nvSpPr>
        <p:spPr bwMode="auto">
          <a:xfrm>
            <a:off x="5319395" y="1018540"/>
            <a:ext cx="33655" cy="36830"/>
          </a:xfrm>
          <a:custGeom>
            <a:avLst/>
            <a:gdLst>
              <a:gd name="T0" fmla="*/ 0 w 34"/>
              <a:gd name="T1" fmla="*/ 36 h 36"/>
              <a:gd name="T2" fmla="*/ 34 w 34"/>
              <a:gd name="T3" fmla="*/ 0 h 36"/>
            </a:gdLst>
            <a:ahLst/>
            <a:cxnLst>
              <a:cxn ang="0">
                <a:pos x="T0" y="T1"/>
              </a:cxn>
              <a:cxn ang="0">
                <a:pos x="T2" y="T3"/>
              </a:cxn>
            </a:cxnLst>
            <a:rect l="0" t="0" r="r" b="b"/>
            <a:pathLst>
              <a:path w="34" h="36">
                <a:moveTo>
                  <a:pt x="0" y="36"/>
                </a:moveTo>
                <a:cubicBezTo>
                  <a:pt x="0" y="17"/>
                  <a:pt x="21" y="0"/>
                  <a:pt x="34"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 name="Freeform 13"/>
          <p:cNvSpPr/>
          <p:nvPr/>
        </p:nvSpPr>
        <p:spPr bwMode="auto">
          <a:xfrm>
            <a:off x="5713730" y="2941955"/>
            <a:ext cx="272415" cy="278130"/>
          </a:xfrm>
          <a:custGeom>
            <a:avLst/>
            <a:gdLst>
              <a:gd name="T0" fmla="*/ 270 w 270"/>
              <a:gd name="T1" fmla="*/ 0 h 276"/>
              <a:gd name="T2" fmla="*/ 270 w 270"/>
              <a:gd name="T3" fmla="*/ 52 h 276"/>
              <a:gd name="T4" fmla="*/ 46 w 270"/>
              <a:gd name="T5" fmla="*/ 276 h 276"/>
              <a:gd name="T6" fmla="*/ 0 w 270"/>
              <a:gd name="T7" fmla="*/ 276 h 276"/>
              <a:gd name="T8" fmla="*/ 270 w 270"/>
              <a:gd name="T9" fmla="*/ 0 h 276"/>
            </a:gdLst>
            <a:ahLst/>
            <a:cxnLst>
              <a:cxn ang="0">
                <a:pos x="T0" y="T1"/>
              </a:cxn>
              <a:cxn ang="0">
                <a:pos x="T2" y="T3"/>
              </a:cxn>
              <a:cxn ang="0">
                <a:pos x="T4" y="T5"/>
              </a:cxn>
              <a:cxn ang="0">
                <a:pos x="T6" y="T7"/>
              </a:cxn>
              <a:cxn ang="0">
                <a:pos x="T8" y="T9"/>
              </a:cxn>
            </a:cxnLst>
            <a:rect l="0" t="0" r="r" b="b"/>
            <a:pathLst>
              <a:path w="270" h="276">
                <a:moveTo>
                  <a:pt x="270" y="0"/>
                </a:moveTo>
                <a:cubicBezTo>
                  <a:pt x="270" y="52"/>
                  <a:pt x="270" y="52"/>
                  <a:pt x="270" y="52"/>
                </a:cubicBezTo>
                <a:cubicBezTo>
                  <a:pt x="270" y="175"/>
                  <a:pt x="169" y="276"/>
                  <a:pt x="46" y="276"/>
                </a:cubicBezTo>
                <a:cubicBezTo>
                  <a:pt x="0" y="276"/>
                  <a:pt x="0" y="276"/>
                  <a:pt x="0" y="276"/>
                </a:cubicBezTo>
                <a:lnTo>
                  <a:pt x="270" y="0"/>
                </a:lnTo>
                <a:close/>
              </a:path>
            </a:pathLst>
          </a:custGeom>
          <a:solidFill>
            <a:srgbClr val="D4E8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 name="Freeform 14"/>
          <p:cNvSpPr/>
          <p:nvPr/>
        </p:nvSpPr>
        <p:spPr bwMode="auto">
          <a:xfrm>
            <a:off x="5713730" y="2941955"/>
            <a:ext cx="272415" cy="278130"/>
          </a:xfrm>
          <a:custGeom>
            <a:avLst/>
            <a:gdLst>
              <a:gd name="T0" fmla="*/ 0 w 270"/>
              <a:gd name="T1" fmla="*/ 276 h 276"/>
              <a:gd name="T2" fmla="*/ 0 w 270"/>
              <a:gd name="T3" fmla="*/ 224 h 276"/>
              <a:gd name="T4" fmla="*/ 224 w 270"/>
              <a:gd name="T5" fmla="*/ 0 h 276"/>
              <a:gd name="T6" fmla="*/ 270 w 270"/>
              <a:gd name="T7" fmla="*/ 0 h 276"/>
              <a:gd name="T8" fmla="*/ 0 w 270"/>
              <a:gd name="T9" fmla="*/ 276 h 276"/>
            </a:gdLst>
            <a:ahLst/>
            <a:cxnLst>
              <a:cxn ang="0">
                <a:pos x="T0" y="T1"/>
              </a:cxn>
              <a:cxn ang="0">
                <a:pos x="T2" y="T3"/>
              </a:cxn>
              <a:cxn ang="0">
                <a:pos x="T4" y="T5"/>
              </a:cxn>
              <a:cxn ang="0">
                <a:pos x="T6" y="T7"/>
              </a:cxn>
              <a:cxn ang="0">
                <a:pos x="T8" y="T9"/>
              </a:cxn>
            </a:cxnLst>
            <a:rect l="0" t="0" r="r" b="b"/>
            <a:pathLst>
              <a:path w="270" h="276">
                <a:moveTo>
                  <a:pt x="0" y="276"/>
                </a:moveTo>
                <a:cubicBezTo>
                  <a:pt x="0" y="224"/>
                  <a:pt x="0" y="224"/>
                  <a:pt x="0" y="224"/>
                </a:cubicBezTo>
                <a:cubicBezTo>
                  <a:pt x="0" y="101"/>
                  <a:pt x="101" y="0"/>
                  <a:pt x="224" y="0"/>
                </a:cubicBezTo>
                <a:cubicBezTo>
                  <a:pt x="270" y="0"/>
                  <a:pt x="270" y="0"/>
                  <a:pt x="270" y="0"/>
                </a:cubicBezTo>
                <a:lnTo>
                  <a:pt x="0" y="276"/>
                </a:lnTo>
                <a:close/>
              </a:path>
            </a:pathLst>
          </a:custGeom>
          <a:solidFill>
            <a:srgbClr val="9DCB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2" name="AutoShape 3"/>
          <p:cNvSpPr>
            <a:spLocks noChangeAspect="1" noChangeArrowheads="1" noTextEdit="1"/>
          </p:cNvSpPr>
          <p:nvPr/>
        </p:nvSpPr>
        <p:spPr bwMode="auto">
          <a:xfrm>
            <a:off x="6384290" y="981710"/>
            <a:ext cx="2147570" cy="2218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3" name="Freeform 5">
            <a:hlinkClick r:id="rId10" action="ppaction://hlinksldjump"/>
          </p:cNvPr>
          <p:cNvSpPr/>
          <p:nvPr/>
        </p:nvSpPr>
        <p:spPr bwMode="auto">
          <a:xfrm>
            <a:off x="6224905" y="1141095"/>
            <a:ext cx="2806065" cy="2057400"/>
          </a:xfrm>
          <a:custGeom>
            <a:avLst/>
            <a:gdLst>
              <a:gd name="T0" fmla="*/ 224 w 2125"/>
              <a:gd name="T1" fmla="*/ 0 h 2037"/>
              <a:gd name="T2" fmla="*/ 1901 w 2125"/>
              <a:gd name="T3" fmla="*/ 0 h 2037"/>
              <a:gd name="T4" fmla="*/ 2125 w 2125"/>
              <a:gd name="T5" fmla="*/ 224 h 2037"/>
              <a:gd name="T6" fmla="*/ 2125 w 2125"/>
              <a:gd name="T7" fmla="*/ 1813 h 2037"/>
              <a:gd name="T8" fmla="*/ 1901 w 2125"/>
              <a:gd name="T9" fmla="*/ 2037 h 2037"/>
              <a:gd name="T10" fmla="*/ 224 w 2125"/>
              <a:gd name="T11" fmla="*/ 2037 h 2037"/>
              <a:gd name="T12" fmla="*/ 0 w 2125"/>
              <a:gd name="T13" fmla="*/ 1813 h 2037"/>
              <a:gd name="T14" fmla="*/ 0 w 2125"/>
              <a:gd name="T15" fmla="*/ 224 h 2037"/>
              <a:gd name="T16" fmla="*/ 224 w 2125"/>
              <a:gd name="T17" fmla="*/ 0 h 2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5" h="2037">
                <a:moveTo>
                  <a:pt x="224" y="0"/>
                </a:moveTo>
                <a:cubicBezTo>
                  <a:pt x="1901" y="0"/>
                  <a:pt x="1901" y="0"/>
                  <a:pt x="1901" y="0"/>
                </a:cubicBezTo>
                <a:cubicBezTo>
                  <a:pt x="2024" y="0"/>
                  <a:pt x="2125" y="101"/>
                  <a:pt x="2125" y="224"/>
                </a:cubicBezTo>
                <a:cubicBezTo>
                  <a:pt x="2125" y="1813"/>
                  <a:pt x="2125" y="1813"/>
                  <a:pt x="2125" y="1813"/>
                </a:cubicBezTo>
                <a:cubicBezTo>
                  <a:pt x="2125" y="1936"/>
                  <a:pt x="2024" y="2037"/>
                  <a:pt x="1901" y="2037"/>
                </a:cubicBezTo>
                <a:cubicBezTo>
                  <a:pt x="224" y="2037"/>
                  <a:pt x="224" y="2037"/>
                  <a:pt x="224" y="2037"/>
                </a:cubicBezTo>
                <a:cubicBezTo>
                  <a:pt x="100" y="2037"/>
                  <a:pt x="0" y="1936"/>
                  <a:pt x="0" y="1813"/>
                </a:cubicBezTo>
                <a:cubicBezTo>
                  <a:pt x="0" y="224"/>
                  <a:pt x="0" y="224"/>
                  <a:pt x="0" y="224"/>
                </a:cubicBezTo>
                <a:cubicBezTo>
                  <a:pt x="0" y="101"/>
                  <a:pt x="100" y="0"/>
                  <a:pt x="224" y="0"/>
                </a:cubicBezTo>
                <a:close/>
              </a:path>
            </a:pathLst>
          </a:custGeom>
          <a:solidFill>
            <a:srgbClr val="D4E8E4">
              <a:alpha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Freeform 6"/>
          <p:cNvSpPr/>
          <p:nvPr/>
        </p:nvSpPr>
        <p:spPr bwMode="auto">
          <a:xfrm>
            <a:off x="6224905" y="1141095"/>
            <a:ext cx="2806065" cy="365760"/>
          </a:xfrm>
          <a:custGeom>
            <a:avLst/>
            <a:gdLst>
              <a:gd name="T0" fmla="*/ 224 w 2125"/>
              <a:gd name="T1" fmla="*/ 0 h 362"/>
              <a:gd name="T2" fmla="*/ 1901 w 2125"/>
              <a:gd name="T3" fmla="*/ 0 h 362"/>
              <a:gd name="T4" fmla="*/ 2125 w 2125"/>
              <a:gd name="T5" fmla="*/ 224 h 362"/>
              <a:gd name="T6" fmla="*/ 2125 w 2125"/>
              <a:gd name="T7" fmla="*/ 362 h 362"/>
              <a:gd name="T8" fmla="*/ 0 w 2125"/>
              <a:gd name="T9" fmla="*/ 362 h 362"/>
              <a:gd name="T10" fmla="*/ 0 w 2125"/>
              <a:gd name="T11" fmla="*/ 224 h 362"/>
              <a:gd name="T12" fmla="*/ 224 w 2125"/>
              <a:gd name="T13" fmla="*/ 0 h 362"/>
            </a:gdLst>
            <a:ahLst/>
            <a:cxnLst>
              <a:cxn ang="0">
                <a:pos x="T0" y="T1"/>
              </a:cxn>
              <a:cxn ang="0">
                <a:pos x="T2" y="T3"/>
              </a:cxn>
              <a:cxn ang="0">
                <a:pos x="T4" y="T5"/>
              </a:cxn>
              <a:cxn ang="0">
                <a:pos x="T6" y="T7"/>
              </a:cxn>
              <a:cxn ang="0">
                <a:pos x="T8" y="T9"/>
              </a:cxn>
              <a:cxn ang="0">
                <a:pos x="T10" y="T11"/>
              </a:cxn>
              <a:cxn ang="0">
                <a:pos x="T12" y="T13"/>
              </a:cxn>
            </a:cxnLst>
            <a:rect l="0" t="0" r="r" b="b"/>
            <a:pathLst>
              <a:path w="2125" h="362">
                <a:moveTo>
                  <a:pt x="224" y="0"/>
                </a:moveTo>
                <a:cubicBezTo>
                  <a:pt x="1901" y="0"/>
                  <a:pt x="1901" y="0"/>
                  <a:pt x="1901" y="0"/>
                </a:cubicBezTo>
                <a:cubicBezTo>
                  <a:pt x="2024" y="0"/>
                  <a:pt x="2125" y="101"/>
                  <a:pt x="2125" y="224"/>
                </a:cubicBezTo>
                <a:cubicBezTo>
                  <a:pt x="2125" y="362"/>
                  <a:pt x="2125" y="362"/>
                  <a:pt x="2125" y="362"/>
                </a:cubicBezTo>
                <a:cubicBezTo>
                  <a:pt x="0" y="362"/>
                  <a:pt x="0" y="362"/>
                  <a:pt x="0" y="362"/>
                </a:cubicBezTo>
                <a:cubicBezTo>
                  <a:pt x="0" y="224"/>
                  <a:pt x="0" y="224"/>
                  <a:pt x="0" y="224"/>
                </a:cubicBezTo>
                <a:cubicBezTo>
                  <a:pt x="0" y="101"/>
                  <a:pt x="100" y="0"/>
                  <a:pt x="224" y="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 name="Oval 7"/>
          <p:cNvSpPr>
            <a:spLocks noChangeArrowheads="1"/>
          </p:cNvSpPr>
          <p:nvPr/>
        </p:nvSpPr>
        <p:spPr bwMode="auto">
          <a:xfrm>
            <a:off x="6922135" y="1273810"/>
            <a:ext cx="18605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8" name="Oval 8"/>
          <p:cNvSpPr>
            <a:spLocks noChangeArrowheads="1"/>
          </p:cNvSpPr>
          <p:nvPr/>
        </p:nvSpPr>
        <p:spPr bwMode="auto">
          <a:xfrm>
            <a:off x="7807325" y="1273810"/>
            <a:ext cx="18478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Freeform 9"/>
          <p:cNvSpPr/>
          <p:nvPr/>
        </p:nvSpPr>
        <p:spPr bwMode="auto">
          <a:xfrm>
            <a:off x="6960235" y="980440"/>
            <a:ext cx="109220" cy="386080"/>
          </a:xfrm>
          <a:custGeom>
            <a:avLst/>
            <a:gdLst>
              <a:gd name="T0" fmla="*/ 54 w 108"/>
              <a:gd name="T1" fmla="*/ 0 h 382"/>
              <a:gd name="T2" fmla="*/ 54 w 108"/>
              <a:gd name="T3" fmla="*/ 0 h 382"/>
              <a:gd name="T4" fmla="*/ 108 w 108"/>
              <a:gd name="T5" fmla="*/ 54 h 382"/>
              <a:gd name="T6" fmla="*/ 108 w 108"/>
              <a:gd name="T7" fmla="*/ 328 h 382"/>
              <a:gd name="T8" fmla="*/ 54 w 108"/>
              <a:gd name="T9" fmla="*/ 382 h 382"/>
              <a:gd name="T10" fmla="*/ 54 w 108"/>
              <a:gd name="T11" fmla="*/ 382 h 382"/>
              <a:gd name="T12" fmla="*/ 0 w 108"/>
              <a:gd name="T13" fmla="*/ 328 h 382"/>
              <a:gd name="T14" fmla="*/ 0 w 108"/>
              <a:gd name="T15" fmla="*/ 54 h 382"/>
              <a:gd name="T16" fmla="*/ 54 w 108"/>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382">
                <a:moveTo>
                  <a:pt x="54" y="0"/>
                </a:moveTo>
                <a:cubicBezTo>
                  <a:pt x="54" y="0"/>
                  <a:pt x="54" y="0"/>
                  <a:pt x="54" y="0"/>
                </a:cubicBezTo>
                <a:cubicBezTo>
                  <a:pt x="84" y="0"/>
                  <a:pt x="108" y="25"/>
                  <a:pt x="108" y="54"/>
                </a:cubicBezTo>
                <a:cubicBezTo>
                  <a:pt x="108" y="328"/>
                  <a:pt x="108" y="328"/>
                  <a:pt x="108" y="328"/>
                </a:cubicBezTo>
                <a:cubicBezTo>
                  <a:pt x="108" y="358"/>
                  <a:pt x="84" y="382"/>
                  <a:pt x="54" y="382"/>
                </a:cubicBezTo>
                <a:cubicBezTo>
                  <a:pt x="54" y="382"/>
                  <a:pt x="54" y="382"/>
                  <a:pt x="54" y="382"/>
                </a:cubicBezTo>
                <a:cubicBezTo>
                  <a:pt x="25" y="382"/>
                  <a:pt x="0" y="358"/>
                  <a:pt x="0" y="328"/>
                </a:cubicBezTo>
                <a:cubicBezTo>
                  <a:pt x="0" y="54"/>
                  <a:pt x="0" y="54"/>
                  <a:pt x="0" y="54"/>
                </a:cubicBezTo>
                <a:cubicBezTo>
                  <a:pt x="0" y="25"/>
                  <a:pt x="25" y="0"/>
                  <a:pt x="54"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 name="Freeform 10"/>
          <p:cNvSpPr/>
          <p:nvPr/>
        </p:nvSpPr>
        <p:spPr bwMode="auto">
          <a:xfrm>
            <a:off x="7846695" y="980440"/>
            <a:ext cx="107950" cy="386080"/>
          </a:xfrm>
          <a:custGeom>
            <a:avLst/>
            <a:gdLst>
              <a:gd name="T0" fmla="*/ 53 w 107"/>
              <a:gd name="T1" fmla="*/ 0 h 382"/>
              <a:gd name="T2" fmla="*/ 53 w 107"/>
              <a:gd name="T3" fmla="*/ 0 h 382"/>
              <a:gd name="T4" fmla="*/ 107 w 107"/>
              <a:gd name="T5" fmla="*/ 54 h 382"/>
              <a:gd name="T6" fmla="*/ 107 w 107"/>
              <a:gd name="T7" fmla="*/ 328 h 382"/>
              <a:gd name="T8" fmla="*/ 53 w 107"/>
              <a:gd name="T9" fmla="*/ 382 h 382"/>
              <a:gd name="T10" fmla="*/ 53 w 107"/>
              <a:gd name="T11" fmla="*/ 382 h 382"/>
              <a:gd name="T12" fmla="*/ 0 w 107"/>
              <a:gd name="T13" fmla="*/ 328 h 382"/>
              <a:gd name="T14" fmla="*/ 0 w 107"/>
              <a:gd name="T15" fmla="*/ 54 h 382"/>
              <a:gd name="T16" fmla="*/ 53 w 107"/>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382">
                <a:moveTo>
                  <a:pt x="53" y="0"/>
                </a:moveTo>
                <a:cubicBezTo>
                  <a:pt x="53" y="0"/>
                  <a:pt x="53" y="0"/>
                  <a:pt x="53" y="0"/>
                </a:cubicBezTo>
                <a:cubicBezTo>
                  <a:pt x="83" y="0"/>
                  <a:pt x="107" y="25"/>
                  <a:pt x="107" y="54"/>
                </a:cubicBezTo>
                <a:cubicBezTo>
                  <a:pt x="107" y="328"/>
                  <a:pt x="107" y="328"/>
                  <a:pt x="107" y="328"/>
                </a:cubicBezTo>
                <a:cubicBezTo>
                  <a:pt x="107" y="358"/>
                  <a:pt x="83" y="382"/>
                  <a:pt x="53" y="382"/>
                </a:cubicBezTo>
                <a:cubicBezTo>
                  <a:pt x="53" y="382"/>
                  <a:pt x="53" y="382"/>
                  <a:pt x="53" y="382"/>
                </a:cubicBezTo>
                <a:cubicBezTo>
                  <a:pt x="24" y="382"/>
                  <a:pt x="0" y="358"/>
                  <a:pt x="0" y="328"/>
                </a:cubicBezTo>
                <a:cubicBezTo>
                  <a:pt x="0" y="54"/>
                  <a:pt x="0" y="54"/>
                  <a:pt x="0" y="54"/>
                </a:cubicBezTo>
                <a:cubicBezTo>
                  <a:pt x="0" y="25"/>
                  <a:pt x="24" y="0"/>
                  <a:pt x="53"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 name="Freeform 11"/>
          <p:cNvSpPr/>
          <p:nvPr/>
        </p:nvSpPr>
        <p:spPr bwMode="auto">
          <a:xfrm>
            <a:off x="6978650" y="997585"/>
            <a:ext cx="35560" cy="36830"/>
          </a:xfrm>
          <a:custGeom>
            <a:avLst/>
            <a:gdLst>
              <a:gd name="T0" fmla="*/ 1 w 35"/>
              <a:gd name="T1" fmla="*/ 36 h 36"/>
              <a:gd name="T2" fmla="*/ 35 w 35"/>
              <a:gd name="T3" fmla="*/ 0 h 36"/>
            </a:gdLst>
            <a:ahLst/>
            <a:cxnLst>
              <a:cxn ang="0">
                <a:pos x="T0" y="T1"/>
              </a:cxn>
              <a:cxn ang="0">
                <a:pos x="T2" y="T3"/>
              </a:cxn>
            </a:cxnLst>
            <a:rect l="0" t="0" r="r" b="b"/>
            <a:pathLst>
              <a:path w="35" h="36">
                <a:moveTo>
                  <a:pt x="1" y="36"/>
                </a:moveTo>
                <a:cubicBezTo>
                  <a:pt x="0" y="17"/>
                  <a:pt x="21" y="0"/>
                  <a:pt x="35"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5" name="Freeform 12"/>
          <p:cNvSpPr/>
          <p:nvPr/>
        </p:nvSpPr>
        <p:spPr bwMode="auto">
          <a:xfrm>
            <a:off x="7863840" y="997585"/>
            <a:ext cx="33655" cy="36830"/>
          </a:xfrm>
          <a:custGeom>
            <a:avLst/>
            <a:gdLst>
              <a:gd name="T0" fmla="*/ 0 w 34"/>
              <a:gd name="T1" fmla="*/ 36 h 36"/>
              <a:gd name="T2" fmla="*/ 34 w 34"/>
              <a:gd name="T3" fmla="*/ 0 h 36"/>
            </a:gdLst>
            <a:ahLst/>
            <a:cxnLst>
              <a:cxn ang="0">
                <a:pos x="T0" y="T1"/>
              </a:cxn>
              <a:cxn ang="0">
                <a:pos x="T2" y="T3"/>
              </a:cxn>
            </a:cxnLst>
            <a:rect l="0" t="0" r="r" b="b"/>
            <a:pathLst>
              <a:path w="34" h="36">
                <a:moveTo>
                  <a:pt x="0" y="36"/>
                </a:moveTo>
                <a:cubicBezTo>
                  <a:pt x="0" y="17"/>
                  <a:pt x="21" y="0"/>
                  <a:pt x="34"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6" name="Freeform 13"/>
          <p:cNvSpPr/>
          <p:nvPr/>
        </p:nvSpPr>
        <p:spPr bwMode="auto">
          <a:xfrm>
            <a:off x="8753475" y="2921000"/>
            <a:ext cx="272415" cy="278130"/>
          </a:xfrm>
          <a:custGeom>
            <a:avLst/>
            <a:gdLst>
              <a:gd name="T0" fmla="*/ 270 w 270"/>
              <a:gd name="T1" fmla="*/ 0 h 276"/>
              <a:gd name="T2" fmla="*/ 270 w 270"/>
              <a:gd name="T3" fmla="*/ 52 h 276"/>
              <a:gd name="T4" fmla="*/ 46 w 270"/>
              <a:gd name="T5" fmla="*/ 276 h 276"/>
              <a:gd name="T6" fmla="*/ 0 w 270"/>
              <a:gd name="T7" fmla="*/ 276 h 276"/>
              <a:gd name="T8" fmla="*/ 270 w 270"/>
              <a:gd name="T9" fmla="*/ 0 h 276"/>
            </a:gdLst>
            <a:ahLst/>
            <a:cxnLst>
              <a:cxn ang="0">
                <a:pos x="T0" y="T1"/>
              </a:cxn>
              <a:cxn ang="0">
                <a:pos x="T2" y="T3"/>
              </a:cxn>
              <a:cxn ang="0">
                <a:pos x="T4" y="T5"/>
              </a:cxn>
              <a:cxn ang="0">
                <a:pos x="T6" y="T7"/>
              </a:cxn>
              <a:cxn ang="0">
                <a:pos x="T8" y="T9"/>
              </a:cxn>
            </a:cxnLst>
            <a:rect l="0" t="0" r="r" b="b"/>
            <a:pathLst>
              <a:path w="270" h="276">
                <a:moveTo>
                  <a:pt x="270" y="0"/>
                </a:moveTo>
                <a:cubicBezTo>
                  <a:pt x="270" y="52"/>
                  <a:pt x="270" y="52"/>
                  <a:pt x="270" y="52"/>
                </a:cubicBezTo>
                <a:cubicBezTo>
                  <a:pt x="270" y="175"/>
                  <a:pt x="169" y="276"/>
                  <a:pt x="46" y="276"/>
                </a:cubicBezTo>
                <a:cubicBezTo>
                  <a:pt x="0" y="276"/>
                  <a:pt x="0" y="276"/>
                  <a:pt x="0" y="276"/>
                </a:cubicBezTo>
                <a:lnTo>
                  <a:pt x="270" y="0"/>
                </a:lnTo>
                <a:close/>
              </a:path>
            </a:pathLst>
          </a:custGeom>
          <a:solidFill>
            <a:srgbClr val="D4E8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7" name="Freeform 14"/>
          <p:cNvSpPr/>
          <p:nvPr/>
        </p:nvSpPr>
        <p:spPr bwMode="auto">
          <a:xfrm>
            <a:off x="8750300" y="2921000"/>
            <a:ext cx="272415" cy="278130"/>
          </a:xfrm>
          <a:custGeom>
            <a:avLst/>
            <a:gdLst>
              <a:gd name="T0" fmla="*/ 0 w 270"/>
              <a:gd name="T1" fmla="*/ 276 h 276"/>
              <a:gd name="T2" fmla="*/ 0 w 270"/>
              <a:gd name="T3" fmla="*/ 224 h 276"/>
              <a:gd name="T4" fmla="*/ 224 w 270"/>
              <a:gd name="T5" fmla="*/ 0 h 276"/>
              <a:gd name="T6" fmla="*/ 270 w 270"/>
              <a:gd name="T7" fmla="*/ 0 h 276"/>
              <a:gd name="T8" fmla="*/ 0 w 270"/>
              <a:gd name="T9" fmla="*/ 276 h 276"/>
            </a:gdLst>
            <a:ahLst/>
            <a:cxnLst>
              <a:cxn ang="0">
                <a:pos x="T0" y="T1"/>
              </a:cxn>
              <a:cxn ang="0">
                <a:pos x="T2" y="T3"/>
              </a:cxn>
              <a:cxn ang="0">
                <a:pos x="T4" y="T5"/>
              </a:cxn>
              <a:cxn ang="0">
                <a:pos x="T6" y="T7"/>
              </a:cxn>
              <a:cxn ang="0">
                <a:pos x="T8" y="T9"/>
              </a:cxn>
            </a:cxnLst>
            <a:rect l="0" t="0" r="r" b="b"/>
            <a:pathLst>
              <a:path w="270" h="276">
                <a:moveTo>
                  <a:pt x="0" y="276"/>
                </a:moveTo>
                <a:cubicBezTo>
                  <a:pt x="0" y="224"/>
                  <a:pt x="0" y="224"/>
                  <a:pt x="0" y="224"/>
                </a:cubicBezTo>
                <a:cubicBezTo>
                  <a:pt x="0" y="101"/>
                  <a:pt x="101" y="0"/>
                  <a:pt x="224" y="0"/>
                </a:cubicBezTo>
                <a:cubicBezTo>
                  <a:pt x="270" y="0"/>
                  <a:pt x="270" y="0"/>
                  <a:pt x="270" y="0"/>
                </a:cubicBezTo>
                <a:lnTo>
                  <a:pt x="0" y="276"/>
                </a:lnTo>
                <a:close/>
              </a:path>
            </a:pathLst>
          </a:custGeom>
          <a:solidFill>
            <a:srgbClr val="9DCB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5" name="AutoShape 3"/>
          <p:cNvSpPr>
            <a:spLocks noChangeAspect="1" noChangeArrowheads="1" noTextEdit="1"/>
          </p:cNvSpPr>
          <p:nvPr/>
        </p:nvSpPr>
        <p:spPr bwMode="auto">
          <a:xfrm>
            <a:off x="9191625" y="1001395"/>
            <a:ext cx="2147570" cy="2218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6" name="Freeform 5">
            <a:hlinkClick r:id="rId11" action="ppaction://hlinksldjump"/>
          </p:cNvPr>
          <p:cNvSpPr/>
          <p:nvPr/>
        </p:nvSpPr>
        <p:spPr bwMode="auto">
          <a:xfrm>
            <a:off x="9192895" y="1160780"/>
            <a:ext cx="2145030" cy="2058035"/>
          </a:xfrm>
          <a:custGeom>
            <a:avLst/>
            <a:gdLst>
              <a:gd name="T0" fmla="*/ 224 w 2125"/>
              <a:gd name="T1" fmla="*/ 0 h 2037"/>
              <a:gd name="T2" fmla="*/ 1901 w 2125"/>
              <a:gd name="T3" fmla="*/ 0 h 2037"/>
              <a:gd name="T4" fmla="*/ 2125 w 2125"/>
              <a:gd name="T5" fmla="*/ 224 h 2037"/>
              <a:gd name="T6" fmla="*/ 2125 w 2125"/>
              <a:gd name="T7" fmla="*/ 1813 h 2037"/>
              <a:gd name="T8" fmla="*/ 1901 w 2125"/>
              <a:gd name="T9" fmla="*/ 2037 h 2037"/>
              <a:gd name="T10" fmla="*/ 224 w 2125"/>
              <a:gd name="T11" fmla="*/ 2037 h 2037"/>
              <a:gd name="T12" fmla="*/ 0 w 2125"/>
              <a:gd name="T13" fmla="*/ 1813 h 2037"/>
              <a:gd name="T14" fmla="*/ 0 w 2125"/>
              <a:gd name="T15" fmla="*/ 224 h 2037"/>
              <a:gd name="T16" fmla="*/ 224 w 2125"/>
              <a:gd name="T17" fmla="*/ 0 h 2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5" h="2037">
                <a:moveTo>
                  <a:pt x="224" y="0"/>
                </a:moveTo>
                <a:cubicBezTo>
                  <a:pt x="1901" y="0"/>
                  <a:pt x="1901" y="0"/>
                  <a:pt x="1901" y="0"/>
                </a:cubicBezTo>
                <a:cubicBezTo>
                  <a:pt x="2024" y="0"/>
                  <a:pt x="2125" y="101"/>
                  <a:pt x="2125" y="224"/>
                </a:cubicBezTo>
                <a:cubicBezTo>
                  <a:pt x="2125" y="1813"/>
                  <a:pt x="2125" y="1813"/>
                  <a:pt x="2125" y="1813"/>
                </a:cubicBezTo>
                <a:cubicBezTo>
                  <a:pt x="2125" y="1936"/>
                  <a:pt x="2024" y="2037"/>
                  <a:pt x="1901" y="2037"/>
                </a:cubicBezTo>
                <a:cubicBezTo>
                  <a:pt x="224" y="2037"/>
                  <a:pt x="224" y="2037"/>
                  <a:pt x="224" y="2037"/>
                </a:cubicBezTo>
                <a:cubicBezTo>
                  <a:pt x="100" y="2037"/>
                  <a:pt x="0" y="1936"/>
                  <a:pt x="0" y="1813"/>
                </a:cubicBezTo>
                <a:cubicBezTo>
                  <a:pt x="0" y="224"/>
                  <a:pt x="0" y="224"/>
                  <a:pt x="0" y="224"/>
                </a:cubicBezTo>
                <a:cubicBezTo>
                  <a:pt x="0" y="101"/>
                  <a:pt x="100" y="0"/>
                  <a:pt x="224" y="0"/>
                </a:cubicBezTo>
                <a:close/>
              </a:path>
            </a:pathLst>
          </a:custGeom>
          <a:solidFill>
            <a:srgbClr val="D4E8E4">
              <a:alpha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7" name="Freeform 6"/>
          <p:cNvSpPr/>
          <p:nvPr/>
        </p:nvSpPr>
        <p:spPr bwMode="auto">
          <a:xfrm>
            <a:off x="9192895" y="1160780"/>
            <a:ext cx="2145030" cy="365760"/>
          </a:xfrm>
          <a:custGeom>
            <a:avLst/>
            <a:gdLst>
              <a:gd name="T0" fmla="*/ 224 w 2125"/>
              <a:gd name="T1" fmla="*/ 0 h 362"/>
              <a:gd name="T2" fmla="*/ 1901 w 2125"/>
              <a:gd name="T3" fmla="*/ 0 h 362"/>
              <a:gd name="T4" fmla="*/ 2125 w 2125"/>
              <a:gd name="T5" fmla="*/ 224 h 362"/>
              <a:gd name="T6" fmla="*/ 2125 w 2125"/>
              <a:gd name="T7" fmla="*/ 362 h 362"/>
              <a:gd name="T8" fmla="*/ 0 w 2125"/>
              <a:gd name="T9" fmla="*/ 362 h 362"/>
              <a:gd name="T10" fmla="*/ 0 w 2125"/>
              <a:gd name="T11" fmla="*/ 224 h 362"/>
              <a:gd name="T12" fmla="*/ 224 w 2125"/>
              <a:gd name="T13" fmla="*/ 0 h 362"/>
            </a:gdLst>
            <a:ahLst/>
            <a:cxnLst>
              <a:cxn ang="0">
                <a:pos x="T0" y="T1"/>
              </a:cxn>
              <a:cxn ang="0">
                <a:pos x="T2" y="T3"/>
              </a:cxn>
              <a:cxn ang="0">
                <a:pos x="T4" y="T5"/>
              </a:cxn>
              <a:cxn ang="0">
                <a:pos x="T6" y="T7"/>
              </a:cxn>
              <a:cxn ang="0">
                <a:pos x="T8" y="T9"/>
              </a:cxn>
              <a:cxn ang="0">
                <a:pos x="T10" y="T11"/>
              </a:cxn>
              <a:cxn ang="0">
                <a:pos x="T12" y="T13"/>
              </a:cxn>
            </a:cxnLst>
            <a:rect l="0" t="0" r="r" b="b"/>
            <a:pathLst>
              <a:path w="2125" h="362">
                <a:moveTo>
                  <a:pt x="224" y="0"/>
                </a:moveTo>
                <a:cubicBezTo>
                  <a:pt x="1901" y="0"/>
                  <a:pt x="1901" y="0"/>
                  <a:pt x="1901" y="0"/>
                </a:cubicBezTo>
                <a:cubicBezTo>
                  <a:pt x="2024" y="0"/>
                  <a:pt x="2125" y="101"/>
                  <a:pt x="2125" y="224"/>
                </a:cubicBezTo>
                <a:cubicBezTo>
                  <a:pt x="2125" y="362"/>
                  <a:pt x="2125" y="362"/>
                  <a:pt x="2125" y="362"/>
                </a:cubicBezTo>
                <a:cubicBezTo>
                  <a:pt x="0" y="362"/>
                  <a:pt x="0" y="362"/>
                  <a:pt x="0" y="362"/>
                </a:cubicBezTo>
                <a:cubicBezTo>
                  <a:pt x="0" y="224"/>
                  <a:pt x="0" y="224"/>
                  <a:pt x="0" y="224"/>
                </a:cubicBezTo>
                <a:cubicBezTo>
                  <a:pt x="0" y="101"/>
                  <a:pt x="100" y="0"/>
                  <a:pt x="224" y="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8" name="Oval 7"/>
          <p:cNvSpPr>
            <a:spLocks noChangeArrowheads="1"/>
          </p:cNvSpPr>
          <p:nvPr/>
        </p:nvSpPr>
        <p:spPr bwMode="auto">
          <a:xfrm>
            <a:off x="9729470" y="1293495"/>
            <a:ext cx="18605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9" name="Oval 8"/>
          <p:cNvSpPr>
            <a:spLocks noChangeArrowheads="1"/>
          </p:cNvSpPr>
          <p:nvPr/>
        </p:nvSpPr>
        <p:spPr bwMode="auto">
          <a:xfrm>
            <a:off x="10614660" y="1293495"/>
            <a:ext cx="18478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0" name="Freeform 9"/>
          <p:cNvSpPr/>
          <p:nvPr/>
        </p:nvSpPr>
        <p:spPr bwMode="auto">
          <a:xfrm>
            <a:off x="9767570" y="1000125"/>
            <a:ext cx="109220" cy="386080"/>
          </a:xfrm>
          <a:custGeom>
            <a:avLst/>
            <a:gdLst>
              <a:gd name="T0" fmla="*/ 54 w 108"/>
              <a:gd name="T1" fmla="*/ 0 h 382"/>
              <a:gd name="T2" fmla="*/ 54 w 108"/>
              <a:gd name="T3" fmla="*/ 0 h 382"/>
              <a:gd name="T4" fmla="*/ 108 w 108"/>
              <a:gd name="T5" fmla="*/ 54 h 382"/>
              <a:gd name="T6" fmla="*/ 108 w 108"/>
              <a:gd name="T7" fmla="*/ 328 h 382"/>
              <a:gd name="T8" fmla="*/ 54 w 108"/>
              <a:gd name="T9" fmla="*/ 382 h 382"/>
              <a:gd name="T10" fmla="*/ 54 w 108"/>
              <a:gd name="T11" fmla="*/ 382 h 382"/>
              <a:gd name="T12" fmla="*/ 0 w 108"/>
              <a:gd name="T13" fmla="*/ 328 h 382"/>
              <a:gd name="T14" fmla="*/ 0 w 108"/>
              <a:gd name="T15" fmla="*/ 54 h 382"/>
              <a:gd name="T16" fmla="*/ 54 w 108"/>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382">
                <a:moveTo>
                  <a:pt x="54" y="0"/>
                </a:moveTo>
                <a:cubicBezTo>
                  <a:pt x="54" y="0"/>
                  <a:pt x="54" y="0"/>
                  <a:pt x="54" y="0"/>
                </a:cubicBezTo>
                <a:cubicBezTo>
                  <a:pt x="84" y="0"/>
                  <a:pt x="108" y="25"/>
                  <a:pt x="108" y="54"/>
                </a:cubicBezTo>
                <a:cubicBezTo>
                  <a:pt x="108" y="328"/>
                  <a:pt x="108" y="328"/>
                  <a:pt x="108" y="328"/>
                </a:cubicBezTo>
                <a:cubicBezTo>
                  <a:pt x="108" y="358"/>
                  <a:pt x="84" y="382"/>
                  <a:pt x="54" y="382"/>
                </a:cubicBezTo>
                <a:cubicBezTo>
                  <a:pt x="54" y="382"/>
                  <a:pt x="54" y="382"/>
                  <a:pt x="54" y="382"/>
                </a:cubicBezTo>
                <a:cubicBezTo>
                  <a:pt x="25" y="382"/>
                  <a:pt x="0" y="358"/>
                  <a:pt x="0" y="328"/>
                </a:cubicBezTo>
                <a:cubicBezTo>
                  <a:pt x="0" y="54"/>
                  <a:pt x="0" y="54"/>
                  <a:pt x="0" y="54"/>
                </a:cubicBezTo>
                <a:cubicBezTo>
                  <a:pt x="0" y="25"/>
                  <a:pt x="25" y="0"/>
                  <a:pt x="54"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1" name="Freeform 10"/>
          <p:cNvSpPr/>
          <p:nvPr/>
        </p:nvSpPr>
        <p:spPr bwMode="auto">
          <a:xfrm>
            <a:off x="10654030" y="1000125"/>
            <a:ext cx="107950" cy="386080"/>
          </a:xfrm>
          <a:custGeom>
            <a:avLst/>
            <a:gdLst>
              <a:gd name="T0" fmla="*/ 53 w 107"/>
              <a:gd name="T1" fmla="*/ 0 h 382"/>
              <a:gd name="T2" fmla="*/ 53 w 107"/>
              <a:gd name="T3" fmla="*/ 0 h 382"/>
              <a:gd name="T4" fmla="*/ 107 w 107"/>
              <a:gd name="T5" fmla="*/ 54 h 382"/>
              <a:gd name="T6" fmla="*/ 107 w 107"/>
              <a:gd name="T7" fmla="*/ 328 h 382"/>
              <a:gd name="T8" fmla="*/ 53 w 107"/>
              <a:gd name="T9" fmla="*/ 382 h 382"/>
              <a:gd name="T10" fmla="*/ 53 w 107"/>
              <a:gd name="T11" fmla="*/ 382 h 382"/>
              <a:gd name="T12" fmla="*/ 0 w 107"/>
              <a:gd name="T13" fmla="*/ 328 h 382"/>
              <a:gd name="T14" fmla="*/ 0 w 107"/>
              <a:gd name="T15" fmla="*/ 54 h 382"/>
              <a:gd name="T16" fmla="*/ 53 w 107"/>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382">
                <a:moveTo>
                  <a:pt x="53" y="0"/>
                </a:moveTo>
                <a:cubicBezTo>
                  <a:pt x="53" y="0"/>
                  <a:pt x="53" y="0"/>
                  <a:pt x="53" y="0"/>
                </a:cubicBezTo>
                <a:cubicBezTo>
                  <a:pt x="83" y="0"/>
                  <a:pt x="107" y="25"/>
                  <a:pt x="107" y="54"/>
                </a:cubicBezTo>
                <a:cubicBezTo>
                  <a:pt x="107" y="328"/>
                  <a:pt x="107" y="328"/>
                  <a:pt x="107" y="328"/>
                </a:cubicBezTo>
                <a:cubicBezTo>
                  <a:pt x="107" y="358"/>
                  <a:pt x="83" y="382"/>
                  <a:pt x="53" y="382"/>
                </a:cubicBezTo>
                <a:cubicBezTo>
                  <a:pt x="53" y="382"/>
                  <a:pt x="53" y="382"/>
                  <a:pt x="53" y="382"/>
                </a:cubicBezTo>
                <a:cubicBezTo>
                  <a:pt x="24" y="382"/>
                  <a:pt x="0" y="358"/>
                  <a:pt x="0" y="328"/>
                </a:cubicBezTo>
                <a:cubicBezTo>
                  <a:pt x="0" y="54"/>
                  <a:pt x="0" y="54"/>
                  <a:pt x="0" y="54"/>
                </a:cubicBezTo>
                <a:cubicBezTo>
                  <a:pt x="0" y="25"/>
                  <a:pt x="24" y="0"/>
                  <a:pt x="53"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2" name="Freeform 11"/>
          <p:cNvSpPr/>
          <p:nvPr/>
        </p:nvSpPr>
        <p:spPr bwMode="auto">
          <a:xfrm>
            <a:off x="9785985" y="1017270"/>
            <a:ext cx="35560" cy="36830"/>
          </a:xfrm>
          <a:custGeom>
            <a:avLst/>
            <a:gdLst>
              <a:gd name="T0" fmla="*/ 1 w 35"/>
              <a:gd name="T1" fmla="*/ 36 h 36"/>
              <a:gd name="T2" fmla="*/ 35 w 35"/>
              <a:gd name="T3" fmla="*/ 0 h 36"/>
            </a:gdLst>
            <a:ahLst/>
            <a:cxnLst>
              <a:cxn ang="0">
                <a:pos x="T0" y="T1"/>
              </a:cxn>
              <a:cxn ang="0">
                <a:pos x="T2" y="T3"/>
              </a:cxn>
            </a:cxnLst>
            <a:rect l="0" t="0" r="r" b="b"/>
            <a:pathLst>
              <a:path w="35" h="36">
                <a:moveTo>
                  <a:pt x="1" y="36"/>
                </a:moveTo>
                <a:cubicBezTo>
                  <a:pt x="0" y="17"/>
                  <a:pt x="21" y="0"/>
                  <a:pt x="35"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3" name="Freeform 12"/>
          <p:cNvSpPr/>
          <p:nvPr/>
        </p:nvSpPr>
        <p:spPr bwMode="auto">
          <a:xfrm>
            <a:off x="10671175" y="1017270"/>
            <a:ext cx="33655" cy="36830"/>
          </a:xfrm>
          <a:custGeom>
            <a:avLst/>
            <a:gdLst>
              <a:gd name="T0" fmla="*/ 0 w 34"/>
              <a:gd name="T1" fmla="*/ 36 h 36"/>
              <a:gd name="T2" fmla="*/ 34 w 34"/>
              <a:gd name="T3" fmla="*/ 0 h 36"/>
            </a:gdLst>
            <a:ahLst/>
            <a:cxnLst>
              <a:cxn ang="0">
                <a:pos x="T0" y="T1"/>
              </a:cxn>
              <a:cxn ang="0">
                <a:pos x="T2" y="T3"/>
              </a:cxn>
            </a:cxnLst>
            <a:rect l="0" t="0" r="r" b="b"/>
            <a:pathLst>
              <a:path w="34" h="36">
                <a:moveTo>
                  <a:pt x="0" y="36"/>
                </a:moveTo>
                <a:cubicBezTo>
                  <a:pt x="0" y="17"/>
                  <a:pt x="21" y="0"/>
                  <a:pt x="34"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4" name="Freeform 13"/>
          <p:cNvSpPr/>
          <p:nvPr/>
        </p:nvSpPr>
        <p:spPr bwMode="auto">
          <a:xfrm>
            <a:off x="11065510" y="2940685"/>
            <a:ext cx="272415" cy="278130"/>
          </a:xfrm>
          <a:custGeom>
            <a:avLst/>
            <a:gdLst>
              <a:gd name="T0" fmla="*/ 270 w 270"/>
              <a:gd name="T1" fmla="*/ 0 h 276"/>
              <a:gd name="T2" fmla="*/ 270 w 270"/>
              <a:gd name="T3" fmla="*/ 52 h 276"/>
              <a:gd name="T4" fmla="*/ 46 w 270"/>
              <a:gd name="T5" fmla="*/ 276 h 276"/>
              <a:gd name="T6" fmla="*/ 0 w 270"/>
              <a:gd name="T7" fmla="*/ 276 h 276"/>
              <a:gd name="T8" fmla="*/ 270 w 270"/>
              <a:gd name="T9" fmla="*/ 0 h 276"/>
            </a:gdLst>
            <a:ahLst/>
            <a:cxnLst>
              <a:cxn ang="0">
                <a:pos x="T0" y="T1"/>
              </a:cxn>
              <a:cxn ang="0">
                <a:pos x="T2" y="T3"/>
              </a:cxn>
              <a:cxn ang="0">
                <a:pos x="T4" y="T5"/>
              </a:cxn>
              <a:cxn ang="0">
                <a:pos x="T6" y="T7"/>
              </a:cxn>
              <a:cxn ang="0">
                <a:pos x="T8" y="T9"/>
              </a:cxn>
            </a:cxnLst>
            <a:rect l="0" t="0" r="r" b="b"/>
            <a:pathLst>
              <a:path w="270" h="276">
                <a:moveTo>
                  <a:pt x="270" y="0"/>
                </a:moveTo>
                <a:cubicBezTo>
                  <a:pt x="270" y="52"/>
                  <a:pt x="270" y="52"/>
                  <a:pt x="270" y="52"/>
                </a:cubicBezTo>
                <a:cubicBezTo>
                  <a:pt x="270" y="175"/>
                  <a:pt x="169" y="276"/>
                  <a:pt x="46" y="276"/>
                </a:cubicBezTo>
                <a:cubicBezTo>
                  <a:pt x="0" y="276"/>
                  <a:pt x="0" y="276"/>
                  <a:pt x="0" y="276"/>
                </a:cubicBezTo>
                <a:lnTo>
                  <a:pt x="270" y="0"/>
                </a:lnTo>
                <a:close/>
              </a:path>
            </a:pathLst>
          </a:custGeom>
          <a:solidFill>
            <a:srgbClr val="D4E8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5" name="Freeform 14"/>
          <p:cNvSpPr/>
          <p:nvPr/>
        </p:nvSpPr>
        <p:spPr bwMode="auto">
          <a:xfrm>
            <a:off x="11065510" y="2940685"/>
            <a:ext cx="272415" cy="278130"/>
          </a:xfrm>
          <a:custGeom>
            <a:avLst/>
            <a:gdLst>
              <a:gd name="T0" fmla="*/ 0 w 270"/>
              <a:gd name="T1" fmla="*/ 276 h 276"/>
              <a:gd name="T2" fmla="*/ 0 w 270"/>
              <a:gd name="T3" fmla="*/ 224 h 276"/>
              <a:gd name="T4" fmla="*/ 224 w 270"/>
              <a:gd name="T5" fmla="*/ 0 h 276"/>
              <a:gd name="T6" fmla="*/ 270 w 270"/>
              <a:gd name="T7" fmla="*/ 0 h 276"/>
              <a:gd name="T8" fmla="*/ 0 w 270"/>
              <a:gd name="T9" fmla="*/ 276 h 276"/>
            </a:gdLst>
            <a:ahLst/>
            <a:cxnLst>
              <a:cxn ang="0">
                <a:pos x="T0" y="T1"/>
              </a:cxn>
              <a:cxn ang="0">
                <a:pos x="T2" y="T3"/>
              </a:cxn>
              <a:cxn ang="0">
                <a:pos x="T4" y="T5"/>
              </a:cxn>
              <a:cxn ang="0">
                <a:pos x="T6" y="T7"/>
              </a:cxn>
              <a:cxn ang="0">
                <a:pos x="T8" y="T9"/>
              </a:cxn>
            </a:cxnLst>
            <a:rect l="0" t="0" r="r" b="b"/>
            <a:pathLst>
              <a:path w="270" h="276">
                <a:moveTo>
                  <a:pt x="0" y="276"/>
                </a:moveTo>
                <a:cubicBezTo>
                  <a:pt x="0" y="224"/>
                  <a:pt x="0" y="224"/>
                  <a:pt x="0" y="224"/>
                </a:cubicBezTo>
                <a:cubicBezTo>
                  <a:pt x="0" y="101"/>
                  <a:pt x="101" y="0"/>
                  <a:pt x="224" y="0"/>
                </a:cubicBezTo>
                <a:cubicBezTo>
                  <a:pt x="270" y="0"/>
                  <a:pt x="270" y="0"/>
                  <a:pt x="270" y="0"/>
                </a:cubicBezTo>
                <a:lnTo>
                  <a:pt x="0" y="276"/>
                </a:lnTo>
                <a:close/>
              </a:path>
            </a:pathLst>
          </a:custGeom>
          <a:solidFill>
            <a:srgbClr val="9DCB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3" name="AutoShape 3"/>
          <p:cNvSpPr>
            <a:spLocks noChangeAspect="1" noChangeArrowheads="1" noTextEdit="1"/>
          </p:cNvSpPr>
          <p:nvPr/>
        </p:nvSpPr>
        <p:spPr bwMode="auto">
          <a:xfrm>
            <a:off x="5424170" y="3514725"/>
            <a:ext cx="2147570" cy="2218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4" name="Freeform 5">
            <a:hlinkClick r:id="rId12" action="ppaction://hlinksldjump"/>
          </p:cNvPr>
          <p:cNvSpPr/>
          <p:nvPr/>
        </p:nvSpPr>
        <p:spPr bwMode="auto">
          <a:xfrm>
            <a:off x="5425440" y="3674110"/>
            <a:ext cx="2145030" cy="2058035"/>
          </a:xfrm>
          <a:custGeom>
            <a:avLst/>
            <a:gdLst>
              <a:gd name="T0" fmla="*/ 224 w 2125"/>
              <a:gd name="T1" fmla="*/ 0 h 2037"/>
              <a:gd name="T2" fmla="*/ 1901 w 2125"/>
              <a:gd name="T3" fmla="*/ 0 h 2037"/>
              <a:gd name="T4" fmla="*/ 2125 w 2125"/>
              <a:gd name="T5" fmla="*/ 224 h 2037"/>
              <a:gd name="T6" fmla="*/ 2125 w 2125"/>
              <a:gd name="T7" fmla="*/ 1813 h 2037"/>
              <a:gd name="T8" fmla="*/ 1901 w 2125"/>
              <a:gd name="T9" fmla="*/ 2037 h 2037"/>
              <a:gd name="T10" fmla="*/ 224 w 2125"/>
              <a:gd name="T11" fmla="*/ 2037 h 2037"/>
              <a:gd name="T12" fmla="*/ 0 w 2125"/>
              <a:gd name="T13" fmla="*/ 1813 h 2037"/>
              <a:gd name="T14" fmla="*/ 0 w 2125"/>
              <a:gd name="T15" fmla="*/ 224 h 2037"/>
              <a:gd name="T16" fmla="*/ 224 w 2125"/>
              <a:gd name="T17" fmla="*/ 0 h 2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5" h="2037">
                <a:moveTo>
                  <a:pt x="224" y="0"/>
                </a:moveTo>
                <a:cubicBezTo>
                  <a:pt x="1901" y="0"/>
                  <a:pt x="1901" y="0"/>
                  <a:pt x="1901" y="0"/>
                </a:cubicBezTo>
                <a:cubicBezTo>
                  <a:pt x="2024" y="0"/>
                  <a:pt x="2125" y="101"/>
                  <a:pt x="2125" y="224"/>
                </a:cubicBezTo>
                <a:cubicBezTo>
                  <a:pt x="2125" y="1813"/>
                  <a:pt x="2125" y="1813"/>
                  <a:pt x="2125" y="1813"/>
                </a:cubicBezTo>
                <a:cubicBezTo>
                  <a:pt x="2125" y="1936"/>
                  <a:pt x="2024" y="2037"/>
                  <a:pt x="1901" y="2037"/>
                </a:cubicBezTo>
                <a:cubicBezTo>
                  <a:pt x="224" y="2037"/>
                  <a:pt x="224" y="2037"/>
                  <a:pt x="224" y="2037"/>
                </a:cubicBezTo>
                <a:cubicBezTo>
                  <a:pt x="100" y="2037"/>
                  <a:pt x="0" y="1936"/>
                  <a:pt x="0" y="1813"/>
                </a:cubicBezTo>
                <a:cubicBezTo>
                  <a:pt x="0" y="224"/>
                  <a:pt x="0" y="224"/>
                  <a:pt x="0" y="224"/>
                </a:cubicBezTo>
                <a:cubicBezTo>
                  <a:pt x="0" y="101"/>
                  <a:pt x="100" y="0"/>
                  <a:pt x="224" y="0"/>
                </a:cubicBezTo>
                <a:close/>
              </a:path>
            </a:pathLst>
          </a:custGeom>
          <a:solidFill>
            <a:srgbClr val="D4E8E4">
              <a:alpha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5" name="Freeform 6"/>
          <p:cNvSpPr/>
          <p:nvPr/>
        </p:nvSpPr>
        <p:spPr bwMode="auto">
          <a:xfrm>
            <a:off x="5425440" y="3674110"/>
            <a:ext cx="2145030" cy="365760"/>
          </a:xfrm>
          <a:custGeom>
            <a:avLst/>
            <a:gdLst>
              <a:gd name="T0" fmla="*/ 224 w 2125"/>
              <a:gd name="T1" fmla="*/ 0 h 362"/>
              <a:gd name="T2" fmla="*/ 1901 w 2125"/>
              <a:gd name="T3" fmla="*/ 0 h 362"/>
              <a:gd name="T4" fmla="*/ 2125 w 2125"/>
              <a:gd name="T5" fmla="*/ 224 h 362"/>
              <a:gd name="T6" fmla="*/ 2125 w 2125"/>
              <a:gd name="T7" fmla="*/ 362 h 362"/>
              <a:gd name="T8" fmla="*/ 0 w 2125"/>
              <a:gd name="T9" fmla="*/ 362 h 362"/>
              <a:gd name="T10" fmla="*/ 0 w 2125"/>
              <a:gd name="T11" fmla="*/ 224 h 362"/>
              <a:gd name="T12" fmla="*/ 224 w 2125"/>
              <a:gd name="T13" fmla="*/ 0 h 362"/>
            </a:gdLst>
            <a:ahLst/>
            <a:cxnLst>
              <a:cxn ang="0">
                <a:pos x="T0" y="T1"/>
              </a:cxn>
              <a:cxn ang="0">
                <a:pos x="T2" y="T3"/>
              </a:cxn>
              <a:cxn ang="0">
                <a:pos x="T4" y="T5"/>
              </a:cxn>
              <a:cxn ang="0">
                <a:pos x="T6" y="T7"/>
              </a:cxn>
              <a:cxn ang="0">
                <a:pos x="T8" y="T9"/>
              </a:cxn>
              <a:cxn ang="0">
                <a:pos x="T10" y="T11"/>
              </a:cxn>
              <a:cxn ang="0">
                <a:pos x="T12" y="T13"/>
              </a:cxn>
            </a:cxnLst>
            <a:rect l="0" t="0" r="r" b="b"/>
            <a:pathLst>
              <a:path w="2125" h="362">
                <a:moveTo>
                  <a:pt x="224" y="0"/>
                </a:moveTo>
                <a:cubicBezTo>
                  <a:pt x="1901" y="0"/>
                  <a:pt x="1901" y="0"/>
                  <a:pt x="1901" y="0"/>
                </a:cubicBezTo>
                <a:cubicBezTo>
                  <a:pt x="2024" y="0"/>
                  <a:pt x="2125" y="101"/>
                  <a:pt x="2125" y="224"/>
                </a:cubicBezTo>
                <a:cubicBezTo>
                  <a:pt x="2125" y="362"/>
                  <a:pt x="2125" y="362"/>
                  <a:pt x="2125" y="362"/>
                </a:cubicBezTo>
                <a:cubicBezTo>
                  <a:pt x="0" y="362"/>
                  <a:pt x="0" y="362"/>
                  <a:pt x="0" y="362"/>
                </a:cubicBezTo>
                <a:cubicBezTo>
                  <a:pt x="0" y="224"/>
                  <a:pt x="0" y="224"/>
                  <a:pt x="0" y="224"/>
                </a:cubicBezTo>
                <a:cubicBezTo>
                  <a:pt x="0" y="101"/>
                  <a:pt x="100" y="0"/>
                  <a:pt x="224" y="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6" name="Oval 7"/>
          <p:cNvSpPr>
            <a:spLocks noChangeArrowheads="1"/>
          </p:cNvSpPr>
          <p:nvPr/>
        </p:nvSpPr>
        <p:spPr bwMode="auto">
          <a:xfrm>
            <a:off x="5962015" y="3806825"/>
            <a:ext cx="18605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7" name="Oval 8"/>
          <p:cNvSpPr>
            <a:spLocks noChangeArrowheads="1"/>
          </p:cNvSpPr>
          <p:nvPr/>
        </p:nvSpPr>
        <p:spPr bwMode="auto">
          <a:xfrm>
            <a:off x="6847205" y="3806825"/>
            <a:ext cx="18478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8" name="Freeform 9"/>
          <p:cNvSpPr/>
          <p:nvPr/>
        </p:nvSpPr>
        <p:spPr bwMode="auto">
          <a:xfrm>
            <a:off x="6000115" y="3513455"/>
            <a:ext cx="109220" cy="386080"/>
          </a:xfrm>
          <a:custGeom>
            <a:avLst/>
            <a:gdLst>
              <a:gd name="T0" fmla="*/ 54 w 108"/>
              <a:gd name="T1" fmla="*/ 0 h 382"/>
              <a:gd name="T2" fmla="*/ 54 w 108"/>
              <a:gd name="T3" fmla="*/ 0 h 382"/>
              <a:gd name="T4" fmla="*/ 108 w 108"/>
              <a:gd name="T5" fmla="*/ 54 h 382"/>
              <a:gd name="T6" fmla="*/ 108 w 108"/>
              <a:gd name="T7" fmla="*/ 328 h 382"/>
              <a:gd name="T8" fmla="*/ 54 w 108"/>
              <a:gd name="T9" fmla="*/ 382 h 382"/>
              <a:gd name="T10" fmla="*/ 54 w 108"/>
              <a:gd name="T11" fmla="*/ 382 h 382"/>
              <a:gd name="T12" fmla="*/ 0 w 108"/>
              <a:gd name="T13" fmla="*/ 328 h 382"/>
              <a:gd name="T14" fmla="*/ 0 w 108"/>
              <a:gd name="T15" fmla="*/ 54 h 382"/>
              <a:gd name="T16" fmla="*/ 54 w 108"/>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382">
                <a:moveTo>
                  <a:pt x="54" y="0"/>
                </a:moveTo>
                <a:cubicBezTo>
                  <a:pt x="54" y="0"/>
                  <a:pt x="54" y="0"/>
                  <a:pt x="54" y="0"/>
                </a:cubicBezTo>
                <a:cubicBezTo>
                  <a:pt x="84" y="0"/>
                  <a:pt x="108" y="25"/>
                  <a:pt x="108" y="54"/>
                </a:cubicBezTo>
                <a:cubicBezTo>
                  <a:pt x="108" y="328"/>
                  <a:pt x="108" y="328"/>
                  <a:pt x="108" y="328"/>
                </a:cubicBezTo>
                <a:cubicBezTo>
                  <a:pt x="108" y="358"/>
                  <a:pt x="84" y="382"/>
                  <a:pt x="54" y="382"/>
                </a:cubicBezTo>
                <a:cubicBezTo>
                  <a:pt x="54" y="382"/>
                  <a:pt x="54" y="382"/>
                  <a:pt x="54" y="382"/>
                </a:cubicBezTo>
                <a:cubicBezTo>
                  <a:pt x="25" y="382"/>
                  <a:pt x="0" y="358"/>
                  <a:pt x="0" y="328"/>
                </a:cubicBezTo>
                <a:cubicBezTo>
                  <a:pt x="0" y="54"/>
                  <a:pt x="0" y="54"/>
                  <a:pt x="0" y="54"/>
                </a:cubicBezTo>
                <a:cubicBezTo>
                  <a:pt x="0" y="25"/>
                  <a:pt x="25" y="0"/>
                  <a:pt x="54"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9" name="Freeform 10"/>
          <p:cNvSpPr/>
          <p:nvPr/>
        </p:nvSpPr>
        <p:spPr bwMode="auto">
          <a:xfrm>
            <a:off x="6886575" y="3513455"/>
            <a:ext cx="107950" cy="386080"/>
          </a:xfrm>
          <a:custGeom>
            <a:avLst/>
            <a:gdLst>
              <a:gd name="T0" fmla="*/ 53 w 107"/>
              <a:gd name="T1" fmla="*/ 0 h 382"/>
              <a:gd name="T2" fmla="*/ 53 w 107"/>
              <a:gd name="T3" fmla="*/ 0 h 382"/>
              <a:gd name="T4" fmla="*/ 107 w 107"/>
              <a:gd name="T5" fmla="*/ 54 h 382"/>
              <a:gd name="T6" fmla="*/ 107 w 107"/>
              <a:gd name="T7" fmla="*/ 328 h 382"/>
              <a:gd name="T8" fmla="*/ 53 w 107"/>
              <a:gd name="T9" fmla="*/ 382 h 382"/>
              <a:gd name="T10" fmla="*/ 53 w 107"/>
              <a:gd name="T11" fmla="*/ 382 h 382"/>
              <a:gd name="T12" fmla="*/ 0 w 107"/>
              <a:gd name="T13" fmla="*/ 328 h 382"/>
              <a:gd name="T14" fmla="*/ 0 w 107"/>
              <a:gd name="T15" fmla="*/ 54 h 382"/>
              <a:gd name="T16" fmla="*/ 53 w 107"/>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382">
                <a:moveTo>
                  <a:pt x="53" y="0"/>
                </a:moveTo>
                <a:cubicBezTo>
                  <a:pt x="53" y="0"/>
                  <a:pt x="53" y="0"/>
                  <a:pt x="53" y="0"/>
                </a:cubicBezTo>
                <a:cubicBezTo>
                  <a:pt x="83" y="0"/>
                  <a:pt x="107" y="25"/>
                  <a:pt x="107" y="54"/>
                </a:cubicBezTo>
                <a:cubicBezTo>
                  <a:pt x="107" y="328"/>
                  <a:pt x="107" y="328"/>
                  <a:pt x="107" y="328"/>
                </a:cubicBezTo>
                <a:cubicBezTo>
                  <a:pt x="107" y="358"/>
                  <a:pt x="83" y="382"/>
                  <a:pt x="53" y="382"/>
                </a:cubicBezTo>
                <a:cubicBezTo>
                  <a:pt x="53" y="382"/>
                  <a:pt x="53" y="382"/>
                  <a:pt x="53" y="382"/>
                </a:cubicBezTo>
                <a:cubicBezTo>
                  <a:pt x="24" y="382"/>
                  <a:pt x="0" y="358"/>
                  <a:pt x="0" y="328"/>
                </a:cubicBezTo>
                <a:cubicBezTo>
                  <a:pt x="0" y="54"/>
                  <a:pt x="0" y="54"/>
                  <a:pt x="0" y="54"/>
                </a:cubicBezTo>
                <a:cubicBezTo>
                  <a:pt x="0" y="25"/>
                  <a:pt x="24" y="0"/>
                  <a:pt x="53"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0" name="Freeform 11"/>
          <p:cNvSpPr/>
          <p:nvPr/>
        </p:nvSpPr>
        <p:spPr bwMode="auto">
          <a:xfrm>
            <a:off x="6018530" y="3530600"/>
            <a:ext cx="35560" cy="36830"/>
          </a:xfrm>
          <a:custGeom>
            <a:avLst/>
            <a:gdLst>
              <a:gd name="T0" fmla="*/ 1 w 35"/>
              <a:gd name="T1" fmla="*/ 36 h 36"/>
              <a:gd name="T2" fmla="*/ 35 w 35"/>
              <a:gd name="T3" fmla="*/ 0 h 36"/>
            </a:gdLst>
            <a:ahLst/>
            <a:cxnLst>
              <a:cxn ang="0">
                <a:pos x="T0" y="T1"/>
              </a:cxn>
              <a:cxn ang="0">
                <a:pos x="T2" y="T3"/>
              </a:cxn>
            </a:cxnLst>
            <a:rect l="0" t="0" r="r" b="b"/>
            <a:pathLst>
              <a:path w="35" h="36">
                <a:moveTo>
                  <a:pt x="1" y="36"/>
                </a:moveTo>
                <a:cubicBezTo>
                  <a:pt x="0" y="17"/>
                  <a:pt x="21" y="0"/>
                  <a:pt x="35"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1" name="Freeform 12"/>
          <p:cNvSpPr/>
          <p:nvPr/>
        </p:nvSpPr>
        <p:spPr bwMode="auto">
          <a:xfrm>
            <a:off x="6903720" y="3530600"/>
            <a:ext cx="33655" cy="36830"/>
          </a:xfrm>
          <a:custGeom>
            <a:avLst/>
            <a:gdLst>
              <a:gd name="T0" fmla="*/ 0 w 34"/>
              <a:gd name="T1" fmla="*/ 36 h 36"/>
              <a:gd name="T2" fmla="*/ 34 w 34"/>
              <a:gd name="T3" fmla="*/ 0 h 36"/>
            </a:gdLst>
            <a:ahLst/>
            <a:cxnLst>
              <a:cxn ang="0">
                <a:pos x="T0" y="T1"/>
              </a:cxn>
              <a:cxn ang="0">
                <a:pos x="T2" y="T3"/>
              </a:cxn>
            </a:cxnLst>
            <a:rect l="0" t="0" r="r" b="b"/>
            <a:pathLst>
              <a:path w="34" h="36">
                <a:moveTo>
                  <a:pt x="0" y="36"/>
                </a:moveTo>
                <a:cubicBezTo>
                  <a:pt x="0" y="17"/>
                  <a:pt x="21" y="0"/>
                  <a:pt x="34"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2" name="Freeform 13"/>
          <p:cNvSpPr/>
          <p:nvPr/>
        </p:nvSpPr>
        <p:spPr bwMode="auto">
          <a:xfrm>
            <a:off x="7298055" y="5454015"/>
            <a:ext cx="272415" cy="278130"/>
          </a:xfrm>
          <a:custGeom>
            <a:avLst/>
            <a:gdLst>
              <a:gd name="T0" fmla="*/ 270 w 270"/>
              <a:gd name="T1" fmla="*/ 0 h 276"/>
              <a:gd name="T2" fmla="*/ 270 w 270"/>
              <a:gd name="T3" fmla="*/ 52 h 276"/>
              <a:gd name="T4" fmla="*/ 46 w 270"/>
              <a:gd name="T5" fmla="*/ 276 h 276"/>
              <a:gd name="T6" fmla="*/ 0 w 270"/>
              <a:gd name="T7" fmla="*/ 276 h 276"/>
              <a:gd name="T8" fmla="*/ 270 w 270"/>
              <a:gd name="T9" fmla="*/ 0 h 276"/>
            </a:gdLst>
            <a:ahLst/>
            <a:cxnLst>
              <a:cxn ang="0">
                <a:pos x="T0" y="T1"/>
              </a:cxn>
              <a:cxn ang="0">
                <a:pos x="T2" y="T3"/>
              </a:cxn>
              <a:cxn ang="0">
                <a:pos x="T4" y="T5"/>
              </a:cxn>
              <a:cxn ang="0">
                <a:pos x="T6" y="T7"/>
              </a:cxn>
              <a:cxn ang="0">
                <a:pos x="T8" y="T9"/>
              </a:cxn>
            </a:cxnLst>
            <a:rect l="0" t="0" r="r" b="b"/>
            <a:pathLst>
              <a:path w="270" h="276">
                <a:moveTo>
                  <a:pt x="270" y="0"/>
                </a:moveTo>
                <a:cubicBezTo>
                  <a:pt x="270" y="52"/>
                  <a:pt x="270" y="52"/>
                  <a:pt x="270" y="52"/>
                </a:cubicBezTo>
                <a:cubicBezTo>
                  <a:pt x="270" y="175"/>
                  <a:pt x="169" y="276"/>
                  <a:pt x="46" y="276"/>
                </a:cubicBezTo>
                <a:cubicBezTo>
                  <a:pt x="0" y="276"/>
                  <a:pt x="0" y="276"/>
                  <a:pt x="0" y="276"/>
                </a:cubicBezTo>
                <a:lnTo>
                  <a:pt x="270" y="0"/>
                </a:lnTo>
                <a:close/>
              </a:path>
            </a:pathLst>
          </a:custGeom>
          <a:solidFill>
            <a:srgbClr val="D4E8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3" name="Freeform 14"/>
          <p:cNvSpPr/>
          <p:nvPr/>
        </p:nvSpPr>
        <p:spPr bwMode="auto">
          <a:xfrm>
            <a:off x="7298055" y="5454015"/>
            <a:ext cx="272415" cy="278130"/>
          </a:xfrm>
          <a:custGeom>
            <a:avLst/>
            <a:gdLst>
              <a:gd name="T0" fmla="*/ 0 w 270"/>
              <a:gd name="T1" fmla="*/ 276 h 276"/>
              <a:gd name="T2" fmla="*/ 0 w 270"/>
              <a:gd name="T3" fmla="*/ 224 h 276"/>
              <a:gd name="T4" fmla="*/ 224 w 270"/>
              <a:gd name="T5" fmla="*/ 0 h 276"/>
              <a:gd name="T6" fmla="*/ 270 w 270"/>
              <a:gd name="T7" fmla="*/ 0 h 276"/>
              <a:gd name="T8" fmla="*/ 0 w 270"/>
              <a:gd name="T9" fmla="*/ 276 h 276"/>
            </a:gdLst>
            <a:ahLst/>
            <a:cxnLst>
              <a:cxn ang="0">
                <a:pos x="T0" y="T1"/>
              </a:cxn>
              <a:cxn ang="0">
                <a:pos x="T2" y="T3"/>
              </a:cxn>
              <a:cxn ang="0">
                <a:pos x="T4" y="T5"/>
              </a:cxn>
              <a:cxn ang="0">
                <a:pos x="T6" y="T7"/>
              </a:cxn>
              <a:cxn ang="0">
                <a:pos x="T8" y="T9"/>
              </a:cxn>
            </a:cxnLst>
            <a:rect l="0" t="0" r="r" b="b"/>
            <a:pathLst>
              <a:path w="270" h="276">
                <a:moveTo>
                  <a:pt x="0" y="276"/>
                </a:moveTo>
                <a:cubicBezTo>
                  <a:pt x="0" y="224"/>
                  <a:pt x="0" y="224"/>
                  <a:pt x="0" y="224"/>
                </a:cubicBezTo>
                <a:cubicBezTo>
                  <a:pt x="0" y="101"/>
                  <a:pt x="101" y="0"/>
                  <a:pt x="224" y="0"/>
                </a:cubicBezTo>
                <a:cubicBezTo>
                  <a:pt x="270" y="0"/>
                  <a:pt x="270" y="0"/>
                  <a:pt x="270" y="0"/>
                </a:cubicBezTo>
                <a:lnTo>
                  <a:pt x="0" y="276"/>
                </a:lnTo>
                <a:close/>
              </a:path>
            </a:pathLst>
          </a:custGeom>
          <a:solidFill>
            <a:srgbClr val="9DCB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5" name="AutoShape 3"/>
          <p:cNvSpPr>
            <a:spLocks noChangeAspect="1" noChangeArrowheads="1" noTextEdit="1"/>
          </p:cNvSpPr>
          <p:nvPr/>
        </p:nvSpPr>
        <p:spPr bwMode="auto">
          <a:xfrm>
            <a:off x="7807325" y="3493770"/>
            <a:ext cx="2147570" cy="2218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6" name="Freeform 5">
            <a:hlinkClick r:id="rId13" action="ppaction://hlinksldjump"/>
          </p:cNvPr>
          <p:cNvSpPr/>
          <p:nvPr/>
        </p:nvSpPr>
        <p:spPr bwMode="auto">
          <a:xfrm>
            <a:off x="7808595" y="3653155"/>
            <a:ext cx="2145030" cy="2057400"/>
          </a:xfrm>
          <a:custGeom>
            <a:avLst/>
            <a:gdLst>
              <a:gd name="T0" fmla="*/ 224 w 2125"/>
              <a:gd name="T1" fmla="*/ 0 h 2037"/>
              <a:gd name="T2" fmla="*/ 1901 w 2125"/>
              <a:gd name="T3" fmla="*/ 0 h 2037"/>
              <a:gd name="T4" fmla="*/ 2125 w 2125"/>
              <a:gd name="T5" fmla="*/ 224 h 2037"/>
              <a:gd name="T6" fmla="*/ 2125 w 2125"/>
              <a:gd name="T7" fmla="*/ 1813 h 2037"/>
              <a:gd name="T8" fmla="*/ 1901 w 2125"/>
              <a:gd name="T9" fmla="*/ 2037 h 2037"/>
              <a:gd name="T10" fmla="*/ 224 w 2125"/>
              <a:gd name="T11" fmla="*/ 2037 h 2037"/>
              <a:gd name="T12" fmla="*/ 0 w 2125"/>
              <a:gd name="T13" fmla="*/ 1813 h 2037"/>
              <a:gd name="T14" fmla="*/ 0 w 2125"/>
              <a:gd name="T15" fmla="*/ 224 h 2037"/>
              <a:gd name="T16" fmla="*/ 224 w 2125"/>
              <a:gd name="T17" fmla="*/ 0 h 2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5" h="2037">
                <a:moveTo>
                  <a:pt x="224" y="0"/>
                </a:moveTo>
                <a:cubicBezTo>
                  <a:pt x="1901" y="0"/>
                  <a:pt x="1901" y="0"/>
                  <a:pt x="1901" y="0"/>
                </a:cubicBezTo>
                <a:cubicBezTo>
                  <a:pt x="2024" y="0"/>
                  <a:pt x="2125" y="101"/>
                  <a:pt x="2125" y="224"/>
                </a:cubicBezTo>
                <a:cubicBezTo>
                  <a:pt x="2125" y="1813"/>
                  <a:pt x="2125" y="1813"/>
                  <a:pt x="2125" y="1813"/>
                </a:cubicBezTo>
                <a:cubicBezTo>
                  <a:pt x="2125" y="1936"/>
                  <a:pt x="2024" y="2037"/>
                  <a:pt x="1901" y="2037"/>
                </a:cubicBezTo>
                <a:cubicBezTo>
                  <a:pt x="224" y="2037"/>
                  <a:pt x="224" y="2037"/>
                  <a:pt x="224" y="2037"/>
                </a:cubicBezTo>
                <a:cubicBezTo>
                  <a:pt x="100" y="2037"/>
                  <a:pt x="0" y="1936"/>
                  <a:pt x="0" y="1813"/>
                </a:cubicBezTo>
                <a:cubicBezTo>
                  <a:pt x="0" y="224"/>
                  <a:pt x="0" y="224"/>
                  <a:pt x="0" y="224"/>
                </a:cubicBezTo>
                <a:cubicBezTo>
                  <a:pt x="0" y="101"/>
                  <a:pt x="100" y="0"/>
                  <a:pt x="224" y="0"/>
                </a:cubicBezTo>
                <a:close/>
              </a:path>
            </a:pathLst>
          </a:custGeom>
          <a:solidFill>
            <a:srgbClr val="D4E8E4">
              <a:alpha val="5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7" name="Freeform 6"/>
          <p:cNvSpPr/>
          <p:nvPr/>
        </p:nvSpPr>
        <p:spPr bwMode="auto">
          <a:xfrm>
            <a:off x="7808595" y="3653155"/>
            <a:ext cx="2145030" cy="365760"/>
          </a:xfrm>
          <a:custGeom>
            <a:avLst/>
            <a:gdLst>
              <a:gd name="T0" fmla="*/ 224 w 2125"/>
              <a:gd name="T1" fmla="*/ 0 h 362"/>
              <a:gd name="T2" fmla="*/ 1901 w 2125"/>
              <a:gd name="T3" fmla="*/ 0 h 362"/>
              <a:gd name="T4" fmla="*/ 2125 w 2125"/>
              <a:gd name="T5" fmla="*/ 224 h 362"/>
              <a:gd name="T6" fmla="*/ 2125 w 2125"/>
              <a:gd name="T7" fmla="*/ 362 h 362"/>
              <a:gd name="T8" fmla="*/ 0 w 2125"/>
              <a:gd name="T9" fmla="*/ 362 h 362"/>
              <a:gd name="T10" fmla="*/ 0 w 2125"/>
              <a:gd name="T11" fmla="*/ 224 h 362"/>
              <a:gd name="T12" fmla="*/ 224 w 2125"/>
              <a:gd name="T13" fmla="*/ 0 h 362"/>
            </a:gdLst>
            <a:ahLst/>
            <a:cxnLst>
              <a:cxn ang="0">
                <a:pos x="T0" y="T1"/>
              </a:cxn>
              <a:cxn ang="0">
                <a:pos x="T2" y="T3"/>
              </a:cxn>
              <a:cxn ang="0">
                <a:pos x="T4" y="T5"/>
              </a:cxn>
              <a:cxn ang="0">
                <a:pos x="T6" y="T7"/>
              </a:cxn>
              <a:cxn ang="0">
                <a:pos x="T8" y="T9"/>
              </a:cxn>
              <a:cxn ang="0">
                <a:pos x="T10" y="T11"/>
              </a:cxn>
              <a:cxn ang="0">
                <a:pos x="T12" y="T13"/>
              </a:cxn>
            </a:cxnLst>
            <a:rect l="0" t="0" r="r" b="b"/>
            <a:pathLst>
              <a:path w="2125" h="362">
                <a:moveTo>
                  <a:pt x="224" y="0"/>
                </a:moveTo>
                <a:cubicBezTo>
                  <a:pt x="1901" y="0"/>
                  <a:pt x="1901" y="0"/>
                  <a:pt x="1901" y="0"/>
                </a:cubicBezTo>
                <a:cubicBezTo>
                  <a:pt x="2024" y="0"/>
                  <a:pt x="2125" y="101"/>
                  <a:pt x="2125" y="224"/>
                </a:cubicBezTo>
                <a:cubicBezTo>
                  <a:pt x="2125" y="362"/>
                  <a:pt x="2125" y="362"/>
                  <a:pt x="2125" y="362"/>
                </a:cubicBezTo>
                <a:cubicBezTo>
                  <a:pt x="0" y="362"/>
                  <a:pt x="0" y="362"/>
                  <a:pt x="0" y="362"/>
                </a:cubicBezTo>
                <a:cubicBezTo>
                  <a:pt x="0" y="224"/>
                  <a:pt x="0" y="224"/>
                  <a:pt x="0" y="224"/>
                </a:cubicBezTo>
                <a:cubicBezTo>
                  <a:pt x="0" y="101"/>
                  <a:pt x="100" y="0"/>
                  <a:pt x="224" y="0"/>
                </a:cubicBezTo>
                <a:close/>
              </a:path>
            </a:pathLst>
          </a:custGeom>
          <a:solidFill>
            <a:schemeClr val="tx2">
              <a:lumMod val="60000"/>
              <a:lumOff val="4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8" name="Oval 7"/>
          <p:cNvSpPr>
            <a:spLocks noChangeArrowheads="1"/>
          </p:cNvSpPr>
          <p:nvPr/>
        </p:nvSpPr>
        <p:spPr bwMode="auto">
          <a:xfrm>
            <a:off x="8345170" y="3785870"/>
            <a:ext cx="18605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9" name="Oval 8"/>
          <p:cNvSpPr>
            <a:spLocks noChangeArrowheads="1"/>
          </p:cNvSpPr>
          <p:nvPr/>
        </p:nvSpPr>
        <p:spPr bwMode="auto">
          <a:xfrm>
            <a:off x="9230360" y="3785870"/>
            <a:ext cx="184785" cy="186055"/>
          </a:xfrm>
          <a:prstGeom prst="ellipse">
            <a:avLst/>
          </a:prstGeom>
          <a:solidFill>
            <a:srgbClr val="0654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0" name="Freeform 9"/>
          <p:cNvSpPr/>
          <p:nvPr/>
        </p:nvSpPr>
        <p:spPr bwMode="auto">
          <a:xfrm>
            <a:off x="8383270" y="3492500"/>
            <a:ext cx="109220" cy="386080"/>
          </a:xfrm>
          <a:custGeom>
            <a:avLst/>
            <a:gdLst>
              <a:gd name="T0" fmla="*/ 54 w 108"/>
              <a:gd name="T1" fmla="*/ 0 h 382"/>
              <a:gd name="T2" fmla="*/ 54 w 108"/>
              <a:gd name="T3" fmla="*/ 0 h 382"/>
              <a:gd name="T4" fmla="*/ 108 w 108"/>
              <a:gd name="T5" fmla="*/ 54 h 382"/>
              <a:gd name="T6" fmla="*/ 108 w 108"/>
              <a:gd name="T7" fmla="*/ 328 h 382"/>
              <a:gd name="T8" fmla="*/ 54 w 108"/>
              <a:gd name="T9" fmla="*/ 382 h 382"/>
              <a:gd name="T10" fmla="*/ 54 w 108"/>
              <a:gd name="T11" fmla="*/ 382 h 382"/>
              <a:gd name="T12" fmla="*/ 0 w 108"/>
              <a:gd name="T13" fmla="*/ 328 h 382"/>
              <a:gd name="T14" fmla="*/ 0 w 108"/>
              <a:gd name="T15" fmla="*/ 54 h 382"/>
              <a:gd name="T16" fmla="*/ 54 w 108"/>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382">
                <a:moveTo>
                  <a:pt x="54" y="0"/>
                </a:moveTo>
                <a:cubicBezTo>
                  <a:pt x="54" y="0"/>
                  <a:pt x="54" y="0"/>
                  <a:pt x="54" y="0"/>
                </a:cubicBezTo>
                <a:cubicBezTo>
                  <a:pt x="84" y="0"/>
                  <a:pt x="108" y="25"/>
                  <a:pt x="108" y="54"/>
                </a:cubicBezTo>
                <a:cubicBezTo>
                  <a:pt x="108" y="328"/>
                  <a:pt x="108" y="328"/>
                  <a:pt x="108" y="328"/>
                </a:cubicBezTo>
                <a:cubicBezTo>
                  <a:pt x="108" y="358"/>
                  <a:pt x="84" y="382"/>
                  <a:pt x="54" y="382"/>
                </a:cubicBezTo>
                <a:cubicBezTo>
                  <a:pt x="54" y="382"/>
                  <a:pt x="54" y="382"/>
                  <a:pt x="54" y="382"/>
                </a:cubicBezTo>
                <a:cubicBezTo>
                  <a:pt x="25" y="382"/>
                  <a:pt x="0" y="358"/>
                  <a:pt x="0" y="328"/>
                </a:cubicBezTo>
                <a:cubicBezTo>
                  <a:pt x="0" y="54"/>
                  <a:pt x="0" y="54"/>
                  <a:pt x="0" y="54"/>
                </a:cubicBezTo>
                <a:cubicBezTo>
                  <a:pt x="0" y="25"/>
                  <a:pt x="25" y="0"/>
                  <a:pt x="54"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1" name="Freeform 10"/>
          <p:cNvSpPr/>
          <p:nvPr/>
        </p:nvSpPr>
        <p:spPr bwMode="auto">
          <a:xfrm>
            <a:off x="9269730" y="3492500"/>
            <a:ext cx="107950" cy="386080"/>
          </a:xfrm>
          <a:custGeom>
            <a:avLst/>
            <a:gdLst>
              <a:gd name="T0" fmla="*/ 53 w 107"/>
              <a:gd name="T1" fmla="*/ 0 h 382"/>
              <a:gd name="T2" fmla="*/ 53 w 107"/>
              <a:gd name="T3" fmla="*/ 0 h 382"/>
              <a:gd name="T4" fmla="*/ 107 w 107"/>
              <a:gd name="T5" fmla="*/ 54 h 382"/>
              <a:gd name="T6" fmla="*/ 107 w 107"/>
              <a:gd name="T7" fmla="*/ 328 h 382"/>
              <a:gd name="T8" fmla="*/ 53 w 107"/>
              <a:gd name="T9" fmla="*/ 382 h 382"/>
              <a:gd name="T10" fmla="*/ 53 w 107"/>
              <a:gd name="T11" fmla="*/ 382 h 382"/>
              <a:gd name="T12" fmla="*/ 0 w 107"/>
              <a:gd name="T13" fmla="*/ 328 h 382"/>
              <a:gd name="T14" fmla="*/ 0 w 107"/>
              <a:gd name="T15" fmla="*/ 54 h 382"/>
              <a:gd name="T16" fmla="*/ 53 w 107"/>
              <a:gd name="T17"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382">
                <a:moveTo>
                  <a:pt x="53" y="0"/>
                </a:moveTo>
                <a:cubicBezTo>
                  <a:pt x="53" y="0"/>
                  <a:pt x="53" y="0"/>
                  <a:pt x="53" y="0"/>
                </a:cubicBezTo>
                <a:cubicBezTo>
                  <a:pt x="83" y="0"/>
                  <a:pt x="107" y="25"/>
                  <a:pt x="107" y="54"/>
                </a:cubicBezTo>
                <a:cubicBezTo>
                  <a:pt x="107" y="328"/>
                  <a:pt x="107" y="328"/>
                  <a:pt x="107" y="328"/>
                </a:cubicBezTo>
                <a:cubicBezTo>
                  <a:pt x="107" y="358"/>
                  <a:pt x="83" y="382"/>
                  <a:pt x="53" y="382"/>
                </a:cubicBezTo>
                <a:cubicBezTo>
                  <a:pt x="53" y="382"/>
                  <a:pt x="53" y="382"/>
                  <a:pt x="53" y="382"/>
                </a:cubicBezTo>
                <a:cubicBezTo>
                  <a:pt x="24" y="382"/>
                  <a:pt x="0" y="358"/>
                  <a:pt x="0" y="328"/>
                </a:cubicBezTo>
                <a:cubicBezTo>
                  <a:pt x="0" y="54"/>
                  <a:pt x="0" y="54"/>
                  <a:pt x="0" y="54"/>
                </a:cubicBezTo>
                <a:cubicBezTo>
                  <a:pt x="0" y="25"/>
                  <a:pt x="24" y="0"/>
                  <a:pt x="53" y="0"/>
                </a:cubicBezTo>
                <a:close/>
              </a:path>
            </a:pathLst>
          </a:custGeom>
          <a:solidFill>
            <a:srgbClr val="9BB2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2" name="Freeform 11"/>
          <p:cNvSpPr/>
          <p:nvPr/>
        </p:nvSpPr>
        <p:spPr bwMode="auto">
          <a:xfrm>
            <a:off x="8401685" y="3509645"/>
            <a:ext cx="35560" cy="36830"/>
          </a:xfrm>
          <a:custGeom>
            <a:avLst/>
            <a:gdLst>
              <a:gd name="T0" fmla="*/ 1 w 35"/>
              <a:gd name="T1" fmla="*/ 36 h 36"/>
              <a:gd name="T2" fmla="*/ 35 w 35"/>
              <a:gd name="T3" fmla="*/ 0 h 36"/>
            </a:gdLst>
            <a:ahLst/>
            <a:cxnLst>
              <a:cxn ang="0">
                <a:pos x="T0" y="T1"/>
              </a:cxn>
              <a:cxn ang="0">
                <a:pos x="T2" y="T3"/>
              </a:cxn>
            </a:cxnLst>
            <a:rect l="0" t="0" r="r" b="b"/>
            <a:pathLst>
              <a:path w="35" h="36">
                <a:moveTo>
                  <a:pt x="1" y="36"/>
                </a:moveTo>
                <a:cubicBezTo>
                  <a:pt x="0" y="17"/>
                  <a:pt x="21" y="0"/>
                  <a:pt x="35"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3" name="Freeform 12"/>
          <p:cNvSpPr/>
          <p:nvPr/>
        </p:nvSpPr>
        <p:spPr bwMode="auto">
          <a:xfrm>
            <a:off x="9286875" y="3509645"/>
            <a:ext cx="33655" cy="36830"/>
          </a:xfrm>
          <a:custGeom>
            <a:avLst/>
            <a:gdLst>
              <a:gd name="T0" fmla="*/ 0 w 34"/>
              <a:gd name="T1" fmla="*/ 36 h 36"/>
              <a:gd name="T2" fmla="*/ 34 w 34"/>
              <a:gd name="T3" fmla="*/ 0 h 36"/>
            </a:gdLst>
            <a:ahLst/>
            <a:cxnLst>
              <a:cxn ang="0">
                <a:pos x="T0" y="T1"/>
              </a:cxn>
              <a:cxn ang="0">
                <a:pos x="T2" y="T3"/>
              </a:cxn>
            </a:cxnLst>
            <a:rect l="0" t="0" r="r" b="b"/>
            <a:pathLst>
              <a:path w="34" h="36">
                <a:moveTo>
                  <a:pt x="0" y="36"/>
                </a:moveTo>
                <a:cubicBezTo>
                  <a:pt x="0" y="17"/>
                  <a:pt x="21" y="0"/>
                  <a:pt x="34" y="0"/>
                </a:cubicBezTo>
              </a:path>
            </a:pathLst>
          </a:custGeom>
          <a:noFill/>
          <a:ln w="14288" cap="rnd">
            <a:solidFill>
              <a:srgbClr val="DCE9ED"/>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4" name="Freeform 13"/>
          <p:cNvSpPr/>
          <p:nvPr/>
        </p:nvSpPr>
        <p:spPr bwMode="auto">
          <a:xfrm>
            <a:off x="9681210" y="5433060"/>
            <a:ext cx="272415" cy="278130"/>
          </a:xfrm>
          <a:custGeom>
            <a:avLst/>
            <a:gdLst>
              <a:gd name="T0" fmla="*/ 270 w 270"/>
              <a:gd name="T1" fmla="*/ 0 h 276"/>
              <a:gd name="T2" fmla="*/ 270 w 270"/>
              <a:gd name="T3" fmla="*/ 52 h 276"/>
              <a:gd name="T4" fmla="*/ 46 w 270"/>
              <a:gd name="T5" fmla="*/ 276 h 276"/>
              <a:gd name="T6" fmla="*/ 0 w 270"/>
              <a:gd name="T7" fmla="*/ 276 h 276"/>
              <a:gd name="T8" fmla="*/ 270 w 270"/>
              <a:gd name="T9" fmla="*/ 0 h 276"/>
            </a:gdLst>
            <a:ahLst/>
            <a:cxnLst>
              <a:cxn ang="0">
                <a:pos x="T0" y="T1"/>
              </a:cxn>
              <a:cxn ang="0">
                <a:pos x="T2" y="T3"/>
              </a:cxn>
              <a:cxn ang="0">
                <a:pos x="T4" y="T5"/>
              </a:cxn>
              <a:cxn ang="0">
                <a:pos x="T6" y="T7"/>
              </a:cxn>
              <a:cxn ang="0">
                <a:pos x="T8" y="T9"/>
              </a:cxn>
            </a:cxnLst>
            <a:rect l="0" t="0" r="r" b="b"/>
            <a:pathLst>
              <a:path w="270" h="276">
                <a:moveTo>
                  <a:pt x="270" y="0"/>
                </a:moveTo>
                <a:cubicBezTo>
                  <a:pt x="270" y="52"/>
                  <a:pt x="270" y="52"/>
                  <a:pt x="270" y="52"/>
                </a:cubicBezTo>
                <a:cubicBezTo>
                  <a:pt x="270" y="175"/>
                  <a:pt x="169" y="276"/>
                  <a:pt x="46" y="276"/>
                </a:cubicBezTo>
                <a:cubicBezTo>
                  <a:pt x="0" y="276"/>
                  <a:pt x="0" y="276"/>
                  <a:pt x="0" y="276"/>
                </a:cubicBezTo>
                <a:lnTo>
                  <a:pt x="270" y="0"/>
                </a:lnTo>
                <a:close/>
              </a:path>
            </a:pathLst>
          </a:custGeom>
          <a:solidFill>
            <a:srgbClr val="D4E8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5" name="Freeform 14"/>
          <p:cNvSpPr/>
          <p:nvPr/>
        </p:nvSpPr>
        <p:spPr bwMode="auto">
          <a:xfrm>
            <a:off x="9681210" y="5433060"/>
            <a:ext cx="272415" cy="278130"/>
          </a:xfrm>
          <a:custGeom>
            <a:avLst/>
            <a:gdLst>
              <a:gd name="T0" fmla="*/ 0 w 270"/>
              <a:gd name="T1" fmla="*/ 276 h 276"/>
              <a:gd name="T2" fmla="*/ 0 w 270"/>
              <a:gd name="T3" fmla="*/ 224 h 276"/>
              <a:gd name="T4" fmla="*/ 224 w 270"/>
              <a:gd name="T5" fmla="*/ 0 h 276"/>
              <a:gd name="T6" fmla="*/ 270 w 270"/>
              <a:gd name="T7" fmla="*/ 0 h 276"/>
              <a:gd name="T8" fmla="*/ 0 w 270"/>
              <a:gd name="T9" fmla="*/ 276 h 276"/>
            </a:gdLst>
            <a:ahLst/>
            <a:cxnLst>
              <a:cxn ang="0">
                <a:pos x="T0" y="T1"/>
              </a:cxn>
              <a:cxn ang="0">
                <a:pos x="T2" y="T3"/>
              </a:cxn>
              <a:cxn ang="0">
                <a:pos x="T4" y="T5"/>
              </a:cxn>
              <a:cxn ang="0">
                <a:pos x="T6" y="T7"/>
              </a:cxn>
              <a:cxn ang="0">
                <a:pos x="T8" y="T9"/>
              </a:cxn>
            </a:cxnLst>
            <a:rect l="0" t="0" r="r" b="b"/>
            <a:pathLst>
              <a:path w="270" h="276">
                <a:moveTo>
                  <a:pt x="0" y="276"/>
                </a:moveTo>
                <a:cubicBezTo>
                  <a:pt x="0" y="224"/>
                  <a:pt x="0" y="224"/>
                  <a:pt x="0" y="224"/>
                </a:cubicBezTo>
                <a:cubicBezTo>
                  <a:pt x="0" y="101"/>
                  <a:pt x="101" y="0"/>
                  <a:pt x="224" y="0"/>
                </a:cubicBezTo>
                <a:cubicBezTo>
                  <a:pt x="270" y="0"/>
                  <a:pt x="270" y="0"/>
                  <a:pt x="270" y="0"/>
                </a:cubicBezTo>
                <a:lnTo>
                  <a:pt x="0" y="276"/>
                </a:lnTo>
                <a:close/>
              </a:path>
            </a:pathLst>
          </a:custGeom>
          <a:solidFill>
            <a:srgbClr val="9DCB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6" name="文本框 105">
            <a:hlinkClick r:id="rId9" action="ppaction://hlinksldjump"/>
          </p:cNvPr>
          <p:cNvSpPr txBox="1"/>
          <p:nvPr/>
        </p:nvSpPr>
        <p:spPr>
          <a:xfrm>
            <a:off x="3950443" y="1869848"/>
            <a:ext cx="1888787" cy="830997"/>
          </a:xfrm>
          <a:prstGeom prst="rect">
            <a:avLst/>
          </a:prstGeom>
          <a:noFill/>
        </p:spPr>
        <p:txBody>
          <a:bodyPr wrap="none" rtlCol="0">
            <a:spAutoFit/>
          </a:bodyPr>
          <a:lstStyle/>
          <a:p>
            <a:pPr algn="ctr"/>
            <a:r>
              <a:rPr lang="en-US" altLang="zh-CN" sz="2400" dirty="0">
                <a:solidFill>
                  <a:schemeClr val="accent3">
                    <a:lumMod val="75000"/>
                  </a:schemeClr>
                </a:solidFill>
                <a:latin typeface="Broadway" panose="04040905080B02020502" pitchFamily="82" charset="0"/>
              </a:rPr>
              <a:t>Learning </a:t>
            </a:r>
          </a:p>
          <a:p>
            <a:pPr algn="ctr"/>
            <a:r>
              <a:rPr lang="en-US" altLang="zh-CN" sz="2400" dirty="0">
                <a:solidFill>
                  <a:schemeClr val="accent3">
                    <a:lumMod val="75000"/>
                  </a:schemeClr>
                </a:solidFill>
                <a:latin typeface="Broadway" panose="04040905080B02020502" pitchFamily="82" charset="0"/>
              </a:rPr>
              <a:t>Objectives</a:t>
            </a:r>
            <a:endParaRPr lang="en-US" altLang="zh-CN" sz="2400" dirty="0">
              <a:solidFill>
                <a:schemeClr val="accent3">
                  <a:lumMod val="75000"/>
                </a:schemeClr>
              </a:solidFill>
              <a:effectLst/>
              <a:latin typeface="Broadway" panose="04040905080B02020502" pitchFamily="82" charset="0"/>
              <a:ea typeface="宋体" panose="02010600030101010101" pitchFamily="2" charset="-122"/>
            </a:endParaRPr>
          </a:p>
        </p:txBody>
      </p:sp>
      <p:sp>
        <p:nvSpPr>
          <p:cNvPr id="107" name="文本框 106">
            <a:hlinkClick r:id="rId10" action="ppaction://hlinksldjump"/>
          </p:cNvPr>
          <p:cNvSpPr txBox="1"/>
          <p:nvPr/>
        </p:nvSpPr>
        <p:spPr>
          <a:xfrm>
            <a:off x="6230047" y="2055159"/>
            <a:ext cx="2778005" cy="461665"/>
          </a:xfrm>
          <a:prstGeom prst="rect">
            <a:avLst/>
          </a:prstGeom>
          <a:noFill/>
        </p:spPr>
        <p:txBody>
          <a:bodyPr wrap="none" rtlCol="0">
            <a:spAutoFit/>
          </a:bodyPr>
          <a:lstStyle/>
          <a:p>
            <a:pPr algn="ctr"/>
            <a:r>
              <a:rPr lang="en-US" altLang="zh-CN" sz="2400" dirty="0">
                <a:solidFill>
                  <a:schemeClr val="accent3">
                    <a:lumMod val="75000"/>
                  </a:schemeClr>
                </a:solidFill>
                <a:latin typeface="Broadway" panose="04040905080B02020502" pitchFamily="82" charset="0"/>
              </a:rPr>
              <a:t>About the Texts</a:t>
            </a:r>
          </a:p>
        </p:txBody>
      </p:sp>
      <p:sp>
        <p:nvSpPr>
          <p:cNvPr id="108" name="文本框 107">
            <a:hlinkClick r:id="rId11" action="ppaction://hlinksldjump"/>
          </p:cNvPr>
          <p:cNvSpPr txBox="1"/>
          <p:nvPr/>
        </p:nvSpPr>
        <p:spPr>
          <a:xfrm>
            <a:off x="9181815" y="1870374"/>
            <a:ext cx="2165786" cy="830997"/>
          </a:xfrm>
          <a:prstGeom prst="rect">
            <a:avLst/>
          </a:prstGeom>
          <a:noFill/>
        </p:spPr>
        <p:txBody>
          <a:bodyPr wrap="none" rtlCol="0">
            <a:spAutoFit/>
          </a:bodyPr>
          <a:lstStyle/>
          <a:p>
            <a:pPr algn="ctr"/>
            <a:r>
              <a:rPr lang="en-US" altLang="zh-CN" sz="2400" dirty="0">
                <a:solidFill>
                  <a:schemeClr val="accent3">
                    <a:lumMod val="75000"/>
                  </a:schemeClr>
                </a:solidFill>
                <a:latin typeface="Broadway" panose="04040905080B02020502" pitchFamily="82" charset="0"/>
              </a:rPr>
              <a:t>Pre-reading</a:t>
            </a:r>
          </a:p>
          <a:p>
            <a:pPr algn="ctr"/>
            <a:r>
              <a:rPr lang="en-US" altLang="zh-CN" sz="2400" dirty="0">
                <a:solidFill>
                  <a:schemeClr val="accent3">
                    <a:lumMod val="75000"/>
                  </a:schemeClr>
                </a:solidFill>
                <a:latin typeface="Broadway" panose="04040905080B02020502" pitchFamily="82" charset="0"/>
              </a:rPr>
              <a:t> Discussion</a:t>
            </a:r>
          </a:p>
        </p:txBody>
      </p:sp>
      <p:sp>
        <p:nvSpPr>
          <p:cNvPr id="109" name="文本框 108">
            <a:hlinkClick r:id="rId12" action="ppaction://hlinksldjump"/>
          </p:cNvPr>
          <p:cNvSpPr txBox="1"/>
          <p:nvPr/>
        </p:nvSpPr>
        <p:spPr>
          <a:xfrm>
            <a:off x="5910923" y="4489018"/>
            <a:ext cx="1220975" cy="461665"/>
          </a:xfrm>
          <a:prstGeom prst="rect">
            <a:avLst/>
          </a:prstGeom>
          <a:noFill/>
        </p:spPr>
        <p:txBody>
          <a:bodyPr wrap="none" rtlCol="0">
            <a:spAutoFit/>
          </a:bodyPr>
          <a:lstStyle/>
          <a:p>
            <a:pPr algn="ctr"/>
            <a:r>
              <a:rPr lang="en-US" altLang="zh-CN" sz="2400" dirty="0">
                <a:solidFill>
                  <a:schemeClr val="accent3">
                    <a:lumMod val="75000"/>
                  </a:schemeClr>
                </a:solidFill>
                <a:latin typeface="Broadway" panose="04040905080B02020502" pitchFamily="82" charset="0"/>
              </a:rPr>
              <a:t>Text A</a:t>
            </a:r>
          </a:p>
        </p:txBody>
      </p:sp>
      <p:sp>
        <p:nvSpPr>
          <p:cNvPr id="110" name="文本框 109">
            <a:hlinkClick r:id="rId13" action="ppaction://hlinksldjump"/>
          </p:cNvPr>
          <p:cNvSpPr txBox="1"/>
          <p:nvPr/>
        </p:nvSpPr>
        <p:spPr>
          <a:xfrm>
            <a:off x="8293814" y="4489018"/>
            <a:ext cx="1201739" cy="461665"/>
          </a:xfrm>
          <a:prstGeom prst="rect">
            <a:avLst/>
          </a:prstGeom>
          <a:noFill/>
        </p:spPr>
        <p:txBody>
          <a:bodyPr wrap="none" rtlCol="0">
            <a:spAutoFit/>
          </a:bodyPr>
          <a:lstStyle/>
          <a:p>
            <a:pPr algn="ctr"/>
            <a:r>
              <a:rPr lang="en-US" altLang="zh-CN" sz="2400" dirty="0">
                <a:solidFill>
                  <a:schemeClr val="accent3">
                    <a:lumMod val="75000"/>
                  </a:schemeClr>
                </a:solidFill>
                <a:latin typeface="Broadway" panose="04040905080B02020502" pitchFamily="82" charset="0"/>
              </a:rPr>
              <a:t>Text B</a:t>
            </a:r>
          </a:p>
        </p:txBody>
      </p:sp>
    </p:spTree>
    <p:custDataLst>
      <p:tags r:id="rId1"/>
    </p:custDataLst>
  </p:cSld>
  <p:clrMapOvr>
    <a:masterClrMapping/>
  </p:clrMapOvr>
  <p:transition>
    <p:rand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21359" y="1703501"/>
            <a:ext cx="1251858" cy="46166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3</a:t>
            </a:r>
            <a:endParaRPr lang="zh-CN" altLang="en-US" sz="2400" b="1" i="1" dirty="0">
              <a:effectLst/>
              <a:latin typeface="Bradley Hand ITC" panose="03070402050302030203" pitchFamily="66" charset="0"/>
              <a:ea typeface="宋体" panose="02010600030101010101" pitchFamily="2" charset="-122"/>
            </a:endParaRPr>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43255" y="2234963"/>
            <a:ext cx="10950575" cy="461665"/>
          </a:xfrm>
          <a:prstGeom prst="rect">
            <a:avLst/>
          </a:prstGeom>
          <a:noFill/>
        </p:spPr>
        <p:txBody>
          <a:bodyPr wrap="square">
            <a:spAutoFit/>
          </a:bodyPr>
          <a:lstStyle/>
          <a:p>
            <a:r>
              <a:rPr lang="en-US" altLang="zh-CN" sz="2400" i="1" dirty="0">
                <a:solidFill>
                  <a:srgbClr val="0070C0"/>
                </a:solidFill>
              </a:rPr>
              <a:t> Rewrite the following sentences by using “it” as the formal subject.</a:t>
            </a:r>
          </a:p>
        </p:txBody>
      </p:sp>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3" name="文本框 22"/>
          <p:cNvSpPr txBox="1"/>
          <p:nvPr/>
        </p:nvSpPr>
        <p:spPr>
          <a:xfrm>
            <a:off x="709905" y="2959816"/>
            <a:ext cx="11712802" cy="1421928"/>
          </a:xfrm>
          <a:prstGeom prst="rect">
            <a:avLst/>
          </a:prstGeom>
          <a:noFill/>
        </p:spPr>
        <p:txBody>
          <a:bodyPr wrap="square">
            <a:spAutoFit/>
          </a:bodyPr>
          <a:lstStyle/>
          <a:p>
            <a:pPr>
              <a:lnSpc>
                <a:spcPct val="120000"/>
              </a:lnSpc>
            </a:pPr>
            <a:r>
              <a:rPr lang="en-US" altLang="zh-CN" sz="2400" dirty="0">
                <a:effectLst/>
              </a:rPr>
              <a:t>4. To hear people blaming everything on big businesses annoys me.</a:t>
            </a:r>
          </a:p>
          <a:p>
            <a:pPr>
              <a:lnSpc>
                <a:spcPct val="120000"/>
              </a:lnSpc>
            </a:pPr>
            <a:r>
              <a:rPr lang="en-US" altLang="zh-CN" sz="2400" dirty="0">
                <a:effectLst/>
              </a:rPr>
              <a:t> </a:t>
            </a:r>
            <a:endParaRPr lang="en-US" altLang="zh-CN" sz="2400" dirty="0"/>
          </a:p>
          <a:p>
            <a:pPr>
              <a:lnSpc>
                <a:spcPct val="120000"/>
              </a:lnSpc>
            </a:pPr>
            <a:r>
              <a:rPr lang="en-US" altLang="zh-CN" sz="2400" dirty="0">
                <a:effectLst/>
              </a:rPr>
              <a:t>5. Saying goodbye to someone you love is always sad. </a:t>
            </a:r>
            <a:endParaRPr lang="en-US" altLang="zh-CN" sz="2400" dirty="0"/>
          </a:p>
        </p:txBody>
      </p:sp>
      <p:sp>
        <p:nvSpPr>
          <p:cNvPr id="33" name="文本框 32"/>
          <p:cNvSpPr txBox="1"/>
          <p:nvPr/>
        </p:nvSpPr>
        <p:spPr>
          <a:xfrm>
            <a:off x="990586" y="4306605"/>
            <a:ext cx="9919252" cy="461665"/>
          </a:xfrm>
          <a:prstGeom prst="rect">
            <a:avLst/>
          </a:prstGeom>
          <a:noFill/>
        </p:spPr>
        <p:txBody>
          <a:bodyPr wrap="square">
            <a:spAutoFit/>
          </a:bodyPr>
          <a:lstStyle/>
          <a:p>
            <a:r>
              <a:rPr lang="en-US" altLang="zh-CN" sz="2400" dirty="0">
                <a:solidFill>
                  <a:srgbClr val="C00000"/>
                </a:solidFill>
              </a:rPr>
              <a:t>It</a:t>
            </a:r>
            <a:r>
              <a:rPr lang="en-US" altLang="zh-CN" sz="2400" dirty="0"/>
              <a:t> is always sad saying goodbye to someone you love.</a:t>
            </a:r>
            <a:endParaRPr lang="zh-CN" altLang="zh-CN" sz="2400" dirty="0">
              <a:ea typeface="等线" panose="02010600030101010101" pitchFamily="2" charset="-122"/>
              <a:cs typeface="Calibri" panose="020F0502020204030204" pitchFamily="34" charset="0"/>
            </a:endParaRPr>
          </a:p>
        </p:txBody>
      </p:sp>
      <p:sp>
        <p:nvSpPr>
          <p:cNvPr id="34" name="文本框 33"/>
          <p:cNvSpPr txBox="1"/>
          <p:nvPr/>
        </p:nvSpPr>
        <p:spPr>
          <a:xfrm>
            <a:off x="990586" y="3409489"/>
            <a:ext cx="8610228" cy="461665"/>
          </a:xfrm>
          <a:prstGeom prst="rect">
            <a:avLst/>
          </a:prstGeom>
          <a:noFill/>
        </p:spPr>
        <p:txBody>
          <a:bodyPr wrap="square">
            <a:spAutoFit/>
          </a:bodyPr>
          <a:lstStyle/>
          <a:p>
            <a:r>
              <a:rPr lang="en-US" altLang="zh-CN" sz="2400" dirty="0">
                <a:solidFill>
                  <a:srgbClr val="C00000"/>
                </a:solidFill>
                <a:effectLst/>
              </a:rPr>
              <a:t>It </a:t>
            </a:r>
            <a:r>
              <a:rPr lang="en-US" altLang="zh-CN" sz="2400" dirty="0">
                <a:effectLst/>
              </a:rPr>
              <a:t>annoys me to hear people blaming everything on big businesses. </a:t>
            </a:r>
            <a:endParaRPr lang="en-US" altLang="zh-CN" sz="2400" dirty="0"/>
          </a:p>
        </p:txBody>
      </p:sp>
      <p:sp>
        <p:nvSpPr>
          <p:cNvPr id="5" name="文本框 4"/>
          <p:cNvSpPr txBox="1"/>
          <p:nvPr/>
        </p:nvSpPr>
        <p:spPr>
          <a:xfrm>
            <a:off x="767255" y="1809534"/>
            <a:ext cx="10657490" cy="348813"/>
          </a:xfrm>
          <a:prstGeom prst="rect">
            <a:avLst/>
          </a:prstGeom>
          <a:noFill/>
        </p:spPr>
        <p:txBody>
          <a:bodyPr wrap="square">
            <a:spAutoFit/>
          </a:bodyPr>
          <a:lstStyle/>
          <a:p>
            <a:pPr algn="ctr">
              <a:lnSpc>
                <a:spcPts val="2000"/>
              </a:lnSpc>
            </a:pPr>
            <a:r>
              <a:rPr lang="en-US" altLang="zh-CN" sz="1800" kern="100" dirty="0">
                <a:effectLst/>
                <a:latin typeface="Times New Roman" panose="02020603050405020304" pitchFamily="18" charset="0"/>
                <a:ea typeface="宋体" panose="02010600030101010101" pitchFamily="2" charset="-122"/>
              </a:rPr>
              <a:t> </a:t>
            </a:r>
            <a:r>
              <a:rPr lang="en-US" altLang="zh-CN" sz="2400" kern="100" dirty="0">
                <a:solidFill>
                  <a:srgbClr val="00B050"/>
                </a:solidFill>
                <a:effectLst/>
                <a:latin typeface="Calibri" panose="020F0502020204030204" pitchFamily="34" charset="0"/>
                <a:ea typeface="宋体" panose="02010600030101010101" pitchFamily="2" charset="-122"/>
                <a:cs typeface="Calibri" panose="020F0502020204030204" pitchFamily="34" charset="0"/>
              </a:rPr>
              <a:t> </a:t>
            </a:r>
            <a:r>
              <a:rPr lang="en-US" altLang="zh-CN" sz="2400" kern="100" dirty="0">
                <a:solidFill>
                  <a:srgbClr val="00B050"/>
                </a:solidFill>
                <a:latin typeface="Calibri" panose="020F0502020204030204" pitchFamily="34" charset="0"/>
                <a:cs typeface="Calibri" panose="020F0502020204030204" pitchFamily="34" charset="0"/>
              </a:rPr>
              <a:t> </a:t>
            </a:r>
            <a:r>
              <a:rPr lang="en-US" altLang="zh-CN" sz="2400" b="1" dirty="0">
                <a:solidFill>
                  <a:srgbClr val="00B050"/>
                </a:solidFill>
                <a:latin typeface="Calibri" panose="020F0502020204030204" pitchFamily="34" charset="0"/>
                <a:cs typeface="Calibri" panose="020F0502020204030204" pitchFamily="34" charset="0"/>
              </a:rPr>
              <a:t>“it” as a formal subject</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21359" y="1703501"/>
            <a:ext cx="1251858" cy="461665"/>
          </a:xfrm>
          <a:prstGeom prst="rect">
            <a:avLst/>
          </a:prstGeom>
          <a:gradFill rotWithShape="1">
            <a:gsLst>
              <a:gs pos="0">
                <a:srgbClr val="99CB38">
                  <a:tint val="65000"/>
                  <a:shade val="92000"/>
                  <a:satMod val="130000"/>
                </a:srgbClr>
              </a:gs>
              <a:gs pos="45000">
                <a:srgbClr val="99CB38">
                  <a:tint val="60000"/>
                  <a:shade val="99000"/>
                  <a:satMod val="120000"/>
                </a:srgbClr>
              </a:gs>
              <a:gs pos="100000">
                <a:srgbClr val="99CB38">
                  <a:tint val="55000"/>
                  <a:satMod val="140000"/>
                </a:srgbClr>
              </a:gs>
            </a:gsLst>
            <a:path path="circle">
              <a:fillToRect l="100000" t="100000" r="100000" b="100000"/>
            </a:path>
          </a:gradFill>
          <a:ln w="12700" cap="flat" cmpd="sng" algn="ctr">
            <a:solidFill>
              <a:srgbClr val="99CB38"/>
            </a:solidFill>
            <a:prstDash val="solid"/>
          </a:ln>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altLang="zh-CN" sz="2400" b="1" i="1" dirty="0">
                <a:latin typeface="Bradley Hand ITC" panose="03070402050302030203" pitchFamily="66" charset="0"/>
                <a:ea typeface="宋体" panose="02010600030101010101" pitchFamily="2" charset="-122"/>
                <a:cs typeface="Calibri" panose="020F0502020204030204" pitchFamily="34" charset="0"/>
              </a:rPr>
              <a:t>Task 3</a:t>
            </a:r>
            <a:endParaRPr lang="zh-CN" altLang="en-US" sz="2400" b="1" i="1" dirty="0">
              <a:effectLst/>
              <a:latin typeface="Bradley Hand ITC" panose="03070402050302030203" pitchFamily="66" charset="0"/>
              <a:ea typeface="宋体" panose="02010600030101010101" pitchFamily="2" charset="-122"/>
            </a:endParaRPr>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43255" y="2234963"/>
            <a:ext cx="10950575" cy="461665"/>
          </a:xfrm>
          <a:prstGeom prst="rect">
            <a:avLst/>
          </a:prstGeom>
          <a:noFill/>
        </p:spPr>
        <p:txBody>
          <a:bodyPr wrap="square">
            <a:spAutoFit/>
          </a:bodyPr>
          <a:lstStyle/>
          <a:p>
            <a:r>
              <a:rPr lang="en-US" altLang="zh-CN" sz="2400" i="1" dirty="0">
                <a:solidFill>
                  <a:srgbClr val="0070C0"/>
                </a:solidFill>
              </a:rPr>
              <a:t>Translate the following sentences into English by using “provided”.</a:t>
            </a:r>
            <a:endParaRPr lang="en-US" altLang="zh-CN" sz="2400" i="1" dirty="0">
              <a:solidFill>
                <a:srgbClr val="0070C0"/>
              </a:solidFill>
              <a:cs typeface="Calibri" panose="020F0502020204030204" pitchFamily="34" charset="0"/>
            </a:endParaRPr>
          </a:p>
        </p:txBody>
      </p:sp>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4" name="文本框 23"/>
          <p:cNvSpPr txBox="1"/>
          <p:nvPr/>
        </p:nvSpPr>
        <p:spPr>
          <a:xfrm>
            <a:off x="767255" y="1750482"/>
            <a:ext cx="10657490" cy="348813"/>
          </a:xfrm>
          <a:prstGeom prst="rect">
            <a:avLst/>
          </a:prstGeom>
          <a:noFill/>
        </p:spPr>
        <p:txBody>
          <a:bodyPr wrap="square">
            <a:spAutoFit/>
          </a:bodyPr>
          <a:lstStyle/>
          <a:p>
            <a:pPr algn="ctr">
              <a:lnSpc>
                <a:spcPts val="2000"/>
              </a:lnSpc>
            </a:pPr>
            <a:r>
              <a:rPr lang="en-US" altLang="zh-CN" sz="1800" kern="100" dirty="0">
                <a:effectLst/>
                <a:latin typeface="Times New Roman" panose="02020603050405020304" pitchFamily="18" charset="0"/>
                <a:ea typeface="宋体" panose="02010600030101010101" pitchFamily="2" charset="-122"/>
              </a:rPr>
              <a:t> </a:t>
            </a:r>
            <a:r>
              <a:rPr lang="en-US" altLang="zh-CN" sz="2400" b="1" dirty="0">
                <a:solidFill>
                  <a:srgbClr val="00B050"/>
                </a:solidFill>
                <a:latin typeface="Calibri" panose="020F0502020204030204" pitchFamily="34" charset="0"/>
                <a:cs typeface="Calibri" panose="020F0502020204030204" pitchFamily="34" charset="0"/>
              </a:rPr>
              <a:t> </a:t>
            </a:r>
            <a:r>
              <a:rPr lang="en-US" altLang="zh-CN" sz="2400" b="1" dirty="0">
                <a:solidFill>
                  <a:srgbClr val="00B050"/>
                </a:solidFill>
              </a:rPr>
              <a:t>“provided” as a conjunction</a:t>
            </a:r>
            <a:endParaRPr lang="en-US" altLang="zh-CN" sz="2400" b="1" dirty="0">
              <a:solidFill>
                <a:srgbClr val="00B050"/>
              </a:solidFill>
              <a:latin typeface="Calibri" panose="020F0502020204030204" pitchFamily="34" charset="0"/>
              <a:cs typeface="Calibri" panose="020F0502020204030204" pitchFamily="34" charset="0"/>
            </a:endParaRPr>
          </a:p>
        </p:txBody>
      </p:sp>
      <p:sp>
        <p:nvSpPr>
          <p:cNvPr id="25" name="文本框 24"/>
          <p:cNvSpPr txBox="1"/>
          <p:nvPr/>
        </p:nvSpPr>
        <p:spPr>
          <a:xfrm>
            <a:off x="786971" y="2903934"/>
            <a:ext cx="7635898" cy="1615827"/>
          </a:xfrm>
          <a:prstGeom prst="rect">
            <a:avLst/>
          </a:prstGeom>
          <a:noFill/>
        </p:spPr>
        <p:txBody>
          <a:bodyPr wrap="square">
            <a:spAutoFit/>
          </a:bodyPr>
          <a:lstStyle/>
          <a:p>
            <a:pPr>
              <a:lnSpc>
                <a:spcPct val="150000"/>
              </a:lnSpc>
            </a:pPr>
            <a:r>
              <a:rPr lang="en-US" altLang="zh-CN" sz="2200" dirty="0">
                <a:effectLst/>
                <a:latin typeface="微软雅黑" panose="020B0503020204020204" charset="-122"/>
                <a:ea typeface="微软雅黑" panose="020B0503020204020204" charset="-122"/>
              </a:rPr>
              <a:t>1. </a:t>
            </a:r>
            <a:r>
              <a:rPr lang="zh-CN" altLang="en-US" sz="2200" dirty="0">
                <a:effectLst/>
                <a:latin typeface="微软雅黑" panose="020B0503020204020204" charset="-122"/>
                <a:ea typeface="微软雅黑" panose="020B0503020204020204" charset="-122"/>
              </a:rPr>
              <a:t>假如为我负担费用 </a:t>
            </a:r>
            <a:r>
              <a:rPr lang="en-US" altLang="zh-CN" sz="2200" dirty="0">
                <a:effectLst/>
                <a:latin typeface="微软雅黑" panose="020B0503020204020204" charset="-122"/>
                <a:ea typeface="微软雅黑" panose="020B0503020204020204" charset="-122"/>
              </a:rPr>
              <a:t>, </a:t>
            </a:r>
            <a:r>
              <a:rPr lang="zh-CN" altLang="en-US" sz="2200" dirty="0">
                <a:effectLst/>
                <a:latin typeface="微软雅黑" panose="020B0503020204020204" charset="-122"/>
                <a:ea typeface="微软雅黑" panose="020B0503020204020204" charset="-122"/>
              </a:rPr>
              <a:t>我就同意去。 </a:t>
            </a:r>
            <a:endParaRPr lang="en-US" altLang="zh-CN" sz="2200" dirty="0">
              <a:effectLst/>
              <a:latin typeface="微软雅黑" panose="020B0503020204020204" charset="-122"/>
              <a:ea typeface="微软雅黑" panose="020B0503020204020204" charset="-122"/>
            </a:endParaRPr>
          </a:p>
          <a:p>
            <a:pPr>
              <a:lnSpc>
                <a:spcPct val="150000"/>
              </a:lnSpc>
            </a:pPr>
            <a:endParaRPr lang="zh-CN" altLang="en-US" sz="2200" dirty="0">
              <a:effectLst/>
              <a:latin typeface="微软雅黑" panose="020B0503020204020204" charset="-122"/>
              <a:ea typeface="微软雅黑" panose="020B0503020204020204" charset="-122"/>
            </a:endParaRPr>
          </a:p>
          <a:p>
            <a:pPr>
              <a:lnSpc>
                <a:spcPct val="150000"/>
              </a:lnSpc>
            </a:pPr>
            <a:r>
              <a:rPr lang="en-US" altLang="zh-CN" sz="2200" dirty="0">
                <a:effectLst/>
                <a:latin typeface="微软雅黑" panose="020B0503020204020204" charset="-122"/>
                <a:ea typeface="微软雅黑" panose="020B0503020204020204" charset="-122"/>
              </a:rPr>
              <a:t>2. </a:t>
            </a:r>
            <a:r>
              <a:rPr lang="zh-CN" altLang="en-US" sz="2200" dirty="0">
                <a:effectLst/>
                <a:latin typeface="微软雅黑" panose="020B0503020204020204" charset="-122"/>
                <a:ea typeface="微软雅黑" panose="020B0503020204020204" charset="-122"/>
              </a:rPr>
              <a:t>如果天气良好 </a:t>
            </a:r>
            <a:r>
              <a:rPr lang="en-US" altLang="zh-CN" sz="2200" dirty="0">
                <a:effectLst/>
                <a:latin typeface="微软雅黑" panose="020B0503020204020204" charset="-122"/>
                <a:ea typeface="微软雅黑" panose="020B0503020204020204" charset="-122"/>
              </a:rPr>
              <a:t>, </a:t>
            </a:r>
            <a:r>
              <a:rPr lang="zh-CN" altLang="en-US" sz="2200" dirty="0">
                <a:effectLst/>
                <a:latin typeface="微软雅黑" panose="020B0503020204020204" charset="-122"/>
                <a:ea typeface="微软雅黑" panose="020B0503020204020204" charset="-122"/>
              </a:rPr>
              <a:t>我们的假日将会非常愉快。 </a:t>
            </a:r>
            <a:endParaRPr lang="zh-CN" altLang="en-US" sz="2200" dirty="0">
              <a:latin typeface="微软雅黑" panose="020B0503020204020204" charset="-122"/>
              <a:ea typeface="微软雅黑" panose="020B0503020204020204" charset="-122"/>
            </a:endParaRPr>
          </a:p>
        </p:txBody>
      </p:sp>
      <p:sp>
        <p:nvSpPr>
          <p:cNvPr id="26" name="文本框 25"/>
          <p:cNvSpPr txBox="1"/>
          <p:nvPr/>
        </p:nvSpPr>
        <p:spPr>
          <a:xfrm>
            <a:off x="1142205" y="3413549"/>
            <a:ext cx="8379259" cy="461665"/>
          </a:xfrm>
          <a:prstGeom prst="rect">
            <a:avLst/>
          </a:prstGeom>
          <a:noFill/>
        </p:spPr>
        <p:txBody>
          <a:bodyPr wrap="square">
            <a:spAutoFit/>
          </a:bodyPr>
          <a:lstStyle/>
          <a:p>
            <a:r>
              <a:rPr lang="en-US" altLang="zh-CN" sz="2400" dirty="0">
                <a:effectLst/>
              </a:rPr>
              <a:t>I will agree to go </a:t>
            </a:r>
            <a:r>
              <a:rPr lang="en-US" altLang="zh-CN" sz="2400" dirty="0">
                <a:solidFill>
                  <a:srgbClr val="C00000"/>
                </a:solidFill>
                <a:effectLst/>
              </a:rPr>
              <a:t>provided</a:t>
            </a:r>
            <a:r>
              <a:rPr lang="en-US" altLang="zh-CN" sz="2400" dirty="0">
                <a:effectLst/>
              </a:rPr>
              <a:t> my expenses are paid. </a:t>
            </a:r>
            <a:endParaRPr lang="en-US" altLang="zh-CN" sz="2400" dirty="0"/>
          </a:p>
        </p:txBody>
      </p:sp>
      <p:sp>
        <p:nvSpPr>
          <p:cNvPr id="27" name="文本框 26"/>
          <p:cNvSpPr txBox="1"/>
          <p:nvPr/>
        </p:nvSpPr>
        <p:spPr>
          <a:xfrm>
            <a:off x="1142204" y="4465760"/>
            <a:ext cx="8379259" cy="461665"/>
          </a:xfrm>
          <a:prstGeom prst="rect">
            <a:avLst/>
          </a:prstGeom>
          <a:noFill/>
        </p:spPr>
        <p:txBody>
          <a:bodyPr wrap="square">
            <a:spAutoFit/>
          </a:bodyPr>
          <a:lstStyle/>
          <a:p>
            <a:r>
              <a:rPr lang="en-US" altLang="zh-CN" sz="2400" dirty="0">
                <a:solidFill>
                  <a:srgbClr val="C00000"/>
                </a:solidFill>
                <a:effectLst/>
              </a:rPr>
              <a:t>Provided</a:t>
            </a:r>
            <a:r>
              <a:rPr lang="en-US" altLang="zh-CN" sz="2400" dirty="0">
                <a:effectLst/>
              </a:rPr>
              <a:t> we get good weather, it will be a wonderful holiday. </a:t>
            </a:r>
            <a:endParaRPr lang="zh-CN" altLang="en-US" sz="2400" dirty="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51840" y="1751965"/>
            <a:ext cx="10678160" cy="3150350"/>
          </a:xfrm>
          <a:prstGeom prst="rect">
            <a:avLst/>
          </a:prstGeom>
          <a:noFill/>
        </p:spPr>
        <p:txBody>
          <a:bodyPr wrap="square">
            <a:spAutoFit/>
          </a:bodyPr>
          <a:lstStyle/>
          <a:p>
            <a:pPr algn="ctr">
              <a:lnSpc>
                <a:spcPct val="114000"/>
              </a:lnSpc>
            </a:pPr>
            <a:r>
              <a:rPr lang="en-US" altLang="zh-CN" sz="2400" b="1" dirty="0">
                <a:solidFill>
                  <a:srgbClr val="00B050"/>
                </a:solidFill>
                <a:latin typeface="Calibri" panose="020F0502020204030204" pitchFamily="34" charset="0"/>
                <a:cs typeface="Calibri" panose="020F0502020204030204" pitchFamily="34" charset="0"/>
              </a:rPr>
              <a:t>Typical Mistakes Found in Chinese Students’ Writings</a:t>
            </a:r>
          </a:p>
          <a:p>
            <a:pPr algn="ctr">
              <a:lnSpc>
                <a:spcPct val="114000"/>
              </a:lnSpc>
            </a:pPr>
            <a:endParaRPr lang="en-US" altLang="zh-CN" sz="2400" b="1" dirty="0">
              <a:solidFill>
                <a:schemeClr val="bg2">
                  <a:lumMod val="50000"/>
                </a:schemeClr>
              </a:solidFill>
              <a:latin typeface="Calibri" panose="020F0502020204030204" pitchFamily="34" charset="0"/>
              <a:ea typeface="宋体" panose="02010600030101010101" pitchFamily="2" charset="-122"/>
              <a:cs typeface="Calibri" panose="020F0502020204030204" pitchFamily="34" charset="0"/>
            </a:endParaRPr>
          </a:p>
          <a:p>
            <a:r>
              <a:rPr lang="en-US" altLang="zh-CN" sz="2400" b="1" dirty="0">
                <a:solidFill>
                  <a:schemeClr val="bg2">
                    <a:lumMod val="50000"/>
                  </a:schemeClr>
                </a:solidFill>
                <a:latin typeface="Calibri" panose="020F0502020204030204" pitchFamily="34" charset="0"/>
                <a:ea typeface="宋体" panose="02010600030101010101" pitchFamily="2" charset="-122"/>
                <a:cs typeface="Calibri" panose="020F0502020204030204" pitchFamily="34" charset="0"/>
              </a:rPr>
              <a:t>Sentence 1:</a:t>
            </a:r>
            <a:r>
              <a:rPr lang="en-US" altLang="zh-CN" sz="2400" b="1" dirty="0"/>
              <a:t> </a:t>
            </a:r>
            <a:r>
              <a:rPr lang="en-US" altLang="zh-CN" sz="2400" dirty="0"/>
              <a:t>What’s the song lacks is the passion. </a:t>
            </a:r>
          </a:p>
          <a:p>
            <a:r>
              <a:rPr lang="en-US" altLang="zh-CN" sz="2400" b="1" dirty="0"/>
              <a:t>Analysis:</a:t>
            </a:r>
            <a:r>
              <a:rPr lang="en-US" altLang="zh-CN" sz="2400" dirty="0"/>
              <a:t> In the what-clause there are two verbs with no conjunction: “is” and “lacks”. This is ungrammatical. In view of the meaning of the sentence, “is” should be deleted. The second “the” is also redundant. </a:t>
            </a:r>
          </a:p>
          <a:p>
            <a:endParaRPr lang="en-US" altLang="zh-CN" sz="2400" dirty="0"/>
          </a:p>
          <a:p>
            <a:r>
              <a:rPr lang="en-US" altLang="zh-CN" sz="2400" b="1" dirty="0"/>
              <a:t>A suggested version: </a:t>
            </a:r>
            <a:r>
              <a:rPr lang="en-US" altLang="zh-CN" sz="2400" dirty="0"/>
              <a:t>What the song lacks is passion. </a:t>
            </a:r>
            <a:endParaRPr lang="zh-CN" altLang="zh-CN" sz="2400" dirty="0">
              <a:ea typeface="等线" panose="02010600030101010101" pitchFamily="2" charset="-122"/>
              <a:cs typeface="Calibri" panose="020F0502020204030204" pitchFamily="34" charset="0"/>
            </a:endParaRPr>
          </a:p>
        </p:txBody>
      </p:sp>
      <p:grpSp>
        <p:nvGrpSpPr>
          <p:cNvPr id="14" name="组合 13"/>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2"/>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51840" y="1751965"/>
            <a:ext cx="10678160" cy="4575996"/>
          </a:xfrm>
          <a:prstGeom prst="rect">
            <a:avLst/>
          </a:prstGeom>
          <a:noFill/>
        </p:spPr>
        <p:txBody>
          <a:bodyPr wrap="square">
            <a:spAutoFit/>
          </a:bodyPr>
          <a:lstStyle/>
          <a:p>
            <a:pPr algn="ctr">
              <a:lnSpc>
                <a:spcPct val="114000"/>
              </a:lnSpc>
            </a:pPr>
            <a:r>
              <a:rPr lang="en-US" altLang="zh-CN" sz="2400" b="1" dirty="0">
                <a:solidFill>
                  <a:srgbClr val="00B050"/>
                </a:solidFill>
                <a:latin typeface="Calibri" panose="020F0502020204030204" pitchFamily="34" charset="0"/>
                <a:cs typeface="Calibri" panose="020F0502020204030204" pitchFamily="34" charset="0"/>
              </a:rPr>
              <a:t>Typical Mistakes Found in Chinese Students’ Writings</a:t>
            </a:r>
            <a:endParaRPr lang="en-US" altLang="zh-CN" sz="2400" b="1" dirty="0">
              <a:solidFill>
                <a:schemeClr val="bg2">
                  <a:lumMod val="50000"/>
                </a:schemeClr>
              </a:solidFill>
              <a:latin typeface="Calibri" panose="020F0502020204030204" pitchFamily="34" charset="0"/>
              <a:ea typeface="宋体" panose="02010600030101010101" pitchFamily="2" charset="-122"/>
              <a:cs typeface="Calibri" panose="020F0502020204030204" pitchFamily="34" charset="0"/>
            </a:endParaRPr>
          </a:p>
          <a:p>
            <a:pPr algn="just"/>
            <a:r>
              <a:rPr lang="en-US" altLang="zh-CN" sz="2400" b="1" dirty="0">
                <a:solidFill>
                  <a:schemeClr val="bg2">
                    <a:lumMod val="50000"/>
                  </a:schemeClr>
                </a:solidFill>
                <a:latin typeface="Calibri" panose="020F0502020204030204" pitchFamily="34" charset="0"/>
                <a:ea typeface="宋体" panose="02010600030101010101" pitchFamily="2" charset="-122"/>
                <a:cs typeface="Calibri" panose="020F0502020204030204" pitchFamily="34" charset="0"/>
              </a:rPr>
              <a:t>Sentence 2</a:t>
            </a:r>
            <a:r>
              <a:rPr lang="en-US" altLang="zh-CN" sz="2400" b="1" dirty="0"/>
              <a:t>: </a:t>
            </a:r>
            <a:r>
              <a:rPr lang="en-US" altLang="zh-CN" sz="2400" dirty="0"/>
              <a:t>Life is a mystery book, you never know what the story will going on. </a:t>
            </a:r>
          </a:p>
          <a:p>
            <a:pPr algn="just"/>
            <a:r>
              <a:rPr lang="en-US" altLang="zh-CN" sz="2400" b="1" dirty="0"/>
              <a:t>Analysis: </a:t>
            </a:r>
            <a:r>
              <a:rPr lang="en-US" altLang="zh-CN" sz="2400" dirty="0"/>
              <a:t>When “what” is used to introduce a clause, it usually functions as the subject or object in the clause, but this is not the case in the sentence. Since “go on” is intransitive and does not require an object, it is better to use “how” when introducing the clause. “Going” should be changed to “go” as it follows “will”. Also, there is no conjunction between the two independent clauses. </a:t>
            </a:r>
          </a:p>
          <a:p>
            <a:pPr algn="just"/>
            <a:endParaRPr lang="en-US" altLang="zh-CN" sz="1600" dirty="0"/>
          </a:p>
          <a:p>
            <a:pPr algn="just"/>
            <a:r>
              <a:rPr lang="en-US" altLang="zh-CN" sz="2400" b="1" dirty="0"/>
              <a:t>A suggested version: </a:t>
            </a:r>
            <a:r>
              <a:rPr lang="en-US" altLang="zh-CN" sz="2400" dirty="0"/>
              <a:t>Life is a mystery book and you never know how the story will go on. </a:t>
            </a:r>
          </a:p>
          <a:p>
            <a:pPr algn="just"/>
            <a:r>
              <a:rPr lang="en-US" altLang="zh-CN" sz="2400" b="1" dirty="0"/>
              <a:t>Another suggested version: </a:t>
            </a:r>
            <a:r>
              <a:rPr lang="en-US" altLang="zh-CN" sz="2400" dirty="0"/>
              <a:t>Life is a mystery book; you never know how the story will go on. </a:t>
            </a:r>
            <a:endParaRPr lang="en-US" altLang="zh-CN" sz="2400" dirty="0">
              <a:cs typeface="Calibri" panose="020F0502020204030204" pitchFamily="34" charset="0"/>
            </a:endParaRPr>
          </a:p>
        </p:txBody>
      </p:sp>
      <p:grpSp>
        <p:nvGrpSpPr>
          <p:cNvPr id="14" name="组合 13"/>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2"/>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51840" y="1751965"/>
            <a:ext cx="10678160" cy="2781018"/>
          </a:xfrm>
          <a:prstGeom prst="rect">
            <a:avLst/>
          </a:prstGeom>
          <a:noFill/>
        </p:spPr>
        <p:txBody>
          <a:bodyPr wrap="square">
            <a:spAutoFit/>
          </a:bodyPr>
          <a:lstStyle/>
          <a:p>
            <a:pPr algn="ctr">
              <a:lnSpc>
                <a:spcPct val="114000"/>
              </a:lnSpc>
            </a:pPr>
            <a:r>
              <a:rPr lang="en-US" altLang="zh-CN" sz="2400" b="1" dirty="0">
                <a:solidFill>
                  <a:srgbClr val="00B050"/>
                </a:solidFill>
                <a:latin typeface="Calibri" panose="020F0502020204030204" pitchFamily="34" charset="0"/>
                <a:cs typeface="Calibri" panose="020F0502020204030204" pitchFamily="34" charset="0"/>
              </a:rPr>
              <a:t>Typical Mistakes Found in Chinese Students’ Writings</a:t>
            </a:r>
          </a:p>
          <a:p>
            <a:pPr algn="ctr">
              <a:lnSpc>
                <a:spcPct val="114000"/>
              </a:lnSpc>
            </a:pPr>
            <a:endParaRPr lang="en-US" altLang="zh-CN" sz="2400" b="1" dirty="0">
              <a:solidFill>
                <a:schemeClr val="bg2">
                  <a:lumMod val="50000"/>
                </a:schemeClr>
              </a:solidFill>
              <a:latin typeface="Calibri" panose="020F0502020204030204" pitchFamily="34" charset="0"/>
              <a:ea typeface="宋体" panose="02010600030101010101" pitchFamily="2" charset="-122"/>
              <a:cs typeface="Calibri" panose="020F0502020204030204" pitchFamily="34" charset="0"/>
            </a:endParaRPr>
          </a:p>
          <a:p>
            <a:pPr algn="just"/>
            <a:r>
              <a:rPr lang="en-US" altLang="zh-CN" sz="2400" b="1" dirty="0">
                <a:solidFill>
                  <a:schemeClr val="bg2">
                    <a:lumMod val="50000"/>
                  </a:schemeClr>
                </a:solidFill>
                <a:latin typeface="Calibri" panose="020F0502020204030204" pitchFamily="34" charset="0"/>
                <a:ea typeface="宋体" panose="02010600030101010101" pitchFamily="2" charset="-122"/>
                <a:cs typeface="Calibri" panose="020F0502020204030204" pitchFamily="34" charset="0"/>
              </a:rPr>
              <a:t>Sentence 3: </a:t>
            </a:r>
            <a:r>
              <a:rPr lang="en-US" altLang="zh-CN" sz="2400" dirty="0"/>
              <a:t>In man’s lifetime, it is composed of career and love. </a:t>
            </a:r>
          </a:p>
          <a:p>
            <a:pPr algn="just"/>
            <a:r>
              <a:rPr lang="en-US" altLang="zh-CN" sz="2400" b="1" dirty="0"/>
              <a:t>Analysis: </a:t>
            </a:r>
            <a:r>
              <a:rPr lang="en-US" altLang="zh-CN" sz="2400" dirty="0"/>
              <a:t>“It” is used redundantly here. It would be more concise to use “lifetime” as the subject of the sentence. </a:t>
            </a:r>
          </a:p>
          <a:p>
            <a:pPr algn="just"/>
            <a:endParaRPr lang="en-US" altLang="zh-CN" sz="2400" dirty="0"/>
          </a:p>
          <a:p>
            <a:pPr algn="just"/>
            <a:r>
              <a:rPr lang="en-US" altLang="zh-CN" sz="2400" b="1" dirty="0"/>
              <a:t>A suggested version: </a:t>
            </a:r>
            <a:r>
              <a:rPr lang="en-US" altLang="zh-CN" sz="2400" dirty="0"/>
              <a:t>A man’s lifetime is composed of love and career.</a:t>
            </a:r>
            <a:endParaRPr lang="zh-CN" altLang="zh-CN" sz="2400" dirty="0">
              <a:ea typeface="等线" panose="02010600030101010101" pitchFamily="2" charset="-122"/>
              <a:cs typeface="Calibri" panose="020F0502020204030204" pitchFamily="34" charset="0"/>
            </a:endParaRPr>
          </a:p>
        </p:txBody>
      </p:sp>
      <p:grpSp>
        <p:nvGrpSpPr>
          <p:cNvPr id="14" name="组合 13"/>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2"/>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51840" y="1751965"/>
            <a:ext cx="10678160" cy="3889013"/>
          </a:xfrm>
          <a:prstGeom prst="rect">
            <a:avLst/>
          </a:prstGeom>
          <a:noFill/>
        </p:spPr>
        <p:txBody>
          <a:bodyPr wrap="square">
            <a:spAutoFit/>
          </a:bodyPr>
          <a:lstStyle/>
          <a:p>
            <a:pPr algn="ctr">
              <a:lnSpc>
                <a:spcPct val="114000"/>
              </a:lnSpc>
            </a:pPr>
            <a:r>
              <a:rPr lang="en-US" altLang="zh-CN" sz="2400" b="1" dirty="0">
                <a:solidFill>
                  <a:srgbClr val="00B050"/>
                </a:solidFill>
                <a:latin typeface="Calibri" panose="020F0502020204030204" pitchFamily="34" charset="0"/>
                <a:cs typeface="Calibri" panose="020F0502020204030204" pitchFamily="34" charset="0"/>
              </a:rPr>
              <a:t>Typical Mistakes Found in Chinese Students’ Writings</a:t>
            </a:r>
          </a:p>
          <a:p>
            <a:pPr algn="ctr">
              <a:lnSpc>
                <a:spcPct val="114000"/>
              </a:lnSpc>
            </a:pPr>
            <a:endParaRPr lang="en-US" altLang="zh-CN" sz="2400" b="1" dirty="0">
              <a:solidFill>
                <a:schemeClr val="bg2">
                  <a:lumMod val="50000"/>
                </a:schemeClr>
              </a:solidFill>
              <a:latin typeface="Calibri" panose="020F0502020204030204" pitchFamily="34" charset="0"/>
              <a:ea typeface="宋体" panose="02010600030101010101" pitchFamily="2" charset="-122"/>
              <a:cs typeface="Calibri" panose="020F0502020204030204" pitchFamily="34" charset="0"/>
            </a:endParaRPr>
          </a:p>
          <a:p>
            <a:pPr algn="just"/>
            <a:r>
              <a:rPr lang="en-US" altLang="zh-CN" sz="2400" b="1" dirty="0">
                <a:solidFill>
                  <a:schemeClr val="bg2">
                    <a:lumMod val="50000"/>
                  </a:schemeClr>
                </a:solidFill>
                <a:latin typeface="Calibri" panose="020F0502020204030204" pitchFamily="34" charset="0"/>
                <a:ea typeface="宋体" panose="02010600030101010101" pitchFamily="2" charset="-122"/>
                <a:cs typeface="Calibri" panose="020F0502020204030204" pitchFamily="34" charset="0"/>
              </a:rPr>
              <a:t>Sentence 4:</a:t>
            </a:r>
            <a:r>
              <a:rPr lang="en-US" altLang="zh-CN" sz="2400" b="1" dirty="0"/>
              <a:t> </a:t>
            </a:r>
            <a:r>
              <a:rPr lang="en-US" altLang="zh-CN" sz="2400" dirty="0"/>
              <a:t>Campus romance can be beneficial to study, provide you make them in a good balance. </a:t>
            </a:r>
          </a:p>
          <a:p>
            <a:pPr algn="just"/>
            <a:r>
              <a:rPr lang="en-US" altLang="zh-CN" sz="2400" b="1" dirty="0"/>
              <a:t>Analysis: </a:t>
            </a:r>
            <a:r>
              <a:rPr lang="en-US" altLang="zh-CN" sz="2400" dirty="0"/>
              <a:t>“Provide” is a verb and cannot be used to introduce a clause; “providing” or “provided” should be used. “Make sth. in a balance” is not idiomatic. It is more proper to say “strike a balance between ... ”.</a:t>
            </a:r>
          </a:p>
          <a:p>
            <a:pPr algn="just"/>
            <a:r>
              <a:rPr lang="en-US" altLang="zh-CN" sz="2400" dirty="0"/>
              <a:t> </a:t>
            </a:r>
          </a:p>
          <a:p>
            <a:pPr algn="just"/>
            <a:r>
              <a:rPr lang="en-US" altLang="zh-CN" sz="2400" b="1" dirty="0"/>
              <a:t>A suggested version: </a:t>
            </a:r>
            <a:r>
              <a:rPr lang="en-US" altLang="zh-CN" sz="2400" dirty="0"/>
              <a:t>Campus </a:t>
            </a:r>
            <a:r>
              <a:rPr lang="en-US" altLang="zh-CN" sz="2400" dirty="0">
                <a:solidFill>
                  <a:srgbClr val="231F20"/>
                </a:solidFill>
              </a:rPr>
              <a:t>romance can be beneficial to study, provided/providing you strike a good balance between them.</a:t>
            </a:r>
            <a:endParaRPr lang="zh-CN" altLang="zh-CN" sz="2400" dirty="0">
              <a:ea typeface="等线" panose="02010600030101010101" pitchFamily="2" charset="-122"/>
              <a:cs typeface="Calibri" panose="020F0502020204030204" pitchFamily="34" charset="0"/>
            </a:endParaRPr>
          </a:p>
        </p:txBody>
      </p:sp>
      <p:grpSp>
        <p:nvGrpSpPr>
          <p:cNvPr id="14" name="组合 13"/>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2"/>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51840" y="1751965"/>
            <a:ext cx="10678160" cy="3889013"/>
          </a:xfrm>
          <a:prstGeom prst="rect">
            <a:avLst/>
          </a:prstGeom>
          <a:noFill/>
        </p:spPr>
        <p:txBody>
          <a:bodyPr wrap="square">
            <a:spAutoFit/>
          </a:bodyPr>
          <a:lstStyle/>
          <a:p>
            <a:pPr algn="ctr">
              <a:lnSpc>
                <a:spcPct val="114000"/>
              </a:lnSpc>
            </a:pPr>
            <a:r>
              <a:rPr lang="en-US" altLang="zh-CN" sz="2400" b="1" dirty="0">
                <a:solidFill>
                  <a:srgbClr val="00B050"/>
                </a:solidFill>
                <a:latin typeface="Calibri" panose="020F0502020204030204" pitchFamily="34" charset="0"/>
                <a:cs typeface="Calibri" panose="020F0502020204030204" pitchFamily="34" charset="0"/>
              </a:rPr>
              <a:t>Typical Mistakes Found in Chinese Students’ Writings</a:t>
            </a:r>
          </a:p>
          <a:p>
            <a:pPr algn="ctr">
              <a:lnSpc>
                <a:spcPct val="114000"/>
              </a:lnSpc>
            </a:pPr>
            <a:endParaRPr lang="en-US" altLang="zh-CN" sz="2400" b="1" dirty="0">
              <a:solidFill>
                <a:schemeClr val="bg2">
                  <a:lumMod val="50000"/>
                </a:schemeClr>
              </a:solidFill>
              <a:latin typeface="Calibri" panose="020F0502020204030204" pitchFamily="34" charset="0"/>
              <a:ea typeface="宋体" panose="02010600030101010101" pitchFamily="2" charset="-122"/>
              <a:cs typeface="Calibri" panose="020F0502020204030204" pitchFamily="34" charset="0"/>
            </a:endParaRPr>
          </a:p>
          <a:p>
            <a:pPr algn="just"/>
            <a:r>
              <a:rPr lang="en-US" altLang="zh-CN" sz="2400" b="1" dirty="0">
                <a:solidFill>
                  <a:schemeClr val="bg2">
                    <a:lumMod val="50000"/>
                  </a:schemeClr>
                </a:solidFill>
                <a:latin typeface="Calibri" panose="020F0502020204030204" pitchFamily="34" charset="0"/>
                <a:ea typeface="宋体" panose="02010600030101010101" pitchFamily="2" charset="-122"/>
                <a:cs typeface="Calibri" panose="020F0502020204030204" pitchFamily="34" charset="0"/>
              </a:rPr>
              <a:t>Sentence 4:</a:t>
            </a:r>
            <a:r>
              <a:rPr lang="en-US" altLang="zh-CN" sz="2400" b="1" dirty="0"/>
              <a:t> </a:t>
            </a:r>
            <a:r>
              <a:rPr lang="en-US" altLang="zh-CN" sz="2400" dirty="0"/>
              <a:t>Campus romance can be beneficial to study, provide you make them in a good balance. </a:t>
            </a:r>
          </a:p>
          <a:p>
            <a:pPr algn="just"/>
            <a:r>
              <a:rPr lang="en-US" altLang="zh-CN" sz="2400" b="1" dirty="0"/>
              <a:t>Analysis: </a:t>
            </a:r>
            <a:r>
              <a:rPr lang="en-US" altLang="zh-CN" sz="2400" dirty="0"/>
              <a:t>“Provide” is a verb and cannot be used to introduce a clause; “providing” or “provided” should be used. “Make sth. in a balance” is not idiomatic. It is more proper to say “strike a balance between ... ”.</a:t>
            </a:r>
          </a:p>
          <a:p>
            <a:pPr algn="just"/>
            <a:r>
              <a:rPr lang="en-US" altLang="zh-CN" sz="2400" dirty="0"/>
              <a:t> </a:t>
            </a:r>
          </a:p>
          <a:p>
            <a:pPr algn="just"/>
            <a:r>
              <a:rPr lang="en-US" altLang="zh-CN" sz="2400" b="1" dirty="0"/>
              <a:t>A suggested version: </a:t>
            </a:r>
            <a:r>
              <a:rPr lang="en-US" altLang="zh-CN" sz="2400" dirty="0"/>
              <a:t>Campus </a:t>
            </a:r>
            <a:r>
              <a:rPr lang="en-US" altLang="zh-CN" sz="2400" dirty="0">
                <a:solidFill>
                  <a:srgbClr val="231F20"/>
                </a:solidFill>
              </a:rPr>
              <a:t>romance can be beneficial to study, provided/providing you strike a good balance between them.</a:t>
            </a:r>
            <a:endParaRPr lang="zh-CN" altLang="zh-CN" sz="2400" dirty="0">
              <a:ea typeface="等线" panose="02010600030101010101" pitchFamily="2" charset="-122"/>
              <a:cs typeface="Calibri" panose="020F0502020204030204" pitchFamily="34" charset="0"/>
            </a:endParaRPr>
          </a:p>
        </p:txBody>
      </p:sp>
      <p:grpSp>
        <p:nvGrpSpPr>
          <p:cNvPr id="14" name="组合 13"/>
          <p:cNvGrpSpPr/>
          <p:nvPr/>
        </p:nvGrpSpPr>
        <p:grpSpPr>
          <a:xfrm>
            <a:off x="867550" y="283464"/>
            <a:ext cx="1179420" cy="1051559"/>
            <a:chOff x="1313" y="323"/>
            <a:chExt cx="2280" cy="2032"/>
          </a:xfrm>
        </p:grpSpPr>
        <p:grpSp>
          <p:nvGrpSpPr>
            <p:cNvPr id="17" name="组合 158"/>
            <p:cNvGrpSpPr/>
            <p:nvPr/>
          </p:nvGrpSpPr>
          <p:grpSpPr>
            <a:xfrm>
              <a:off x="1313" y="323"/>
              <a:ext cx="2280" cy="2032"/>
              <a:chOff x="3720691" y="2824413"/>
              <a:chExt cx="1341120" cy="1209172"/>
            </a:xfrm>
          </p:grpSpPr>
          <p:sp>
            <p:nvSpPr>
              <p:cNvPr id="20"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1"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8"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9" name="图片 18"/>
            <p:cNvPicPr>
              <a:picLocks noChangeAspect="1"/>
            </p:cNvPicPr>
            <p:nvPr/>
          </p:nvPicPr>
          <p:blipFill>
            <a:blip r:embed="rId2"/>
            <a:stretch>
              <a:fillRect/>
            </a:stretch>
          </p:blipFill>
          <p:spPr>
            <a:xfrm>
              <a:off x="1635" y="568"/>
              <a:ext cx="1538" cy="1537"/>
            </a:xfrm>
            <a:prstGeom prst="rect">
              <a:avLst/>
            </a:prstGeom>
            <a:noFill/>
            <a:ln w="9525">
              <a:noFill/>
            </a:ln>
          </p:spPr>
        </p:pic>
      </p:grpSp>
      <p:pic>
        <p:nvPicPr>
          <p:cNvPr id="15" name="图片 14">
            <a:hlinkClick r:id="rId3" action="ppaction://hlinksldjump"/>
          </p:cNvPr>
          <p:cNvPicPr>
            <a:picLocks noChangeAspect="1"/>
          </p:cNvPicPr>
          <p:nvPr/>
        </p:nvPicPr>
        <p:blipFill>
          <a:blip r:embed="rId4"/>
          <a:stretch>
            <a:fillRect/>
          </a:stretch>
        </p:blipFill>
        <p:spPr>
          <a:xfrm>
            <a:off x="11142303" y="5781161"/>
            <a:ext cx="487722" cy="542591"/>
          </a:xfrm>
          <a:prstGeom prst="rect">
            <a:avLst/>
          </a:prstGeom>
        </p:spPr>
      </p:pic>
    </p:spTree>
  </p:cSld>
  <p:clrMapOvr>
    <a:masterClrMapping/>
  </p:clrMapOvr>
  <p:transition>
    <p:random/>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80415" y="1653540"/>
            <a:ext cx="10940415" cy="1252009"/>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Listening</a:t>
            </a:r>
          </a:p>
          <a:p>
            <a:r>
              <a:rPr lang="en-US" altLang="zh-CN" sz="2400" i="1" dirty="0">
                <a:solidFill>
                  <a:srgbClr val="0070C0"/>
                </a:solidFill>
                <a:latin typeface="Calibri" panose="020F0502020204030204" pitchFamily="34" charset="0"/>
                <a:cs typeface="Calibri" panose="020F0502020204030204" pitchFamily="34" charset="0"/>
              </a:rPr>
              <a:t>(1) </a:t>
            </a:r>
            <a:r>
              <a:rPr lang="en-US" altLang="zh-CN" sz="2400" i="1" dirty="0">
                <a:solidFill>
                  <a:srgbClr val="0070C0"/>
                </a:solidFill>
              </a:rPr>
              <a:t>Listen to the talk about the meaning, reasons and consequences of procrastination, and answer the following questions</a:t>
            </a:r>
            <a:r>
              <a:rPr lang="en-US" altLang="zh-CN" dirty="0">
                <a:solidFill>
                  <a:srgbClr val="231F20"/>
                </a:solidFill>
                <a:latin typeface="Lucida Sans Unicode" panose="020B0602030504020204" pitchFamily="34" charset="0"/>
              </a:rPr>
              <a:t>.</a:t>
            </a:r>
            <a:endPar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endParaRPr>
          </a:p>
        </p:txBody>
      </p:sp>
      <p:pic>
        <p:nvPicPr>
          <p:cNvPr id="10" name="图片 9"/>
          <p:cNvPicPr>
            <a:picLocks noChangeAspect="1"/>
          </p:cNvPicPr>
          <p:nvPr/>
        </p:nvPicPr>
        <p:blipFill>
          <a:blip r:embed="rId4"/>
          <a:stretch>
            <a:fillRect/>
          </a:stretch>
        </p:blipFill>
        <p:spPr>
          <a:xfrm>
            <a:off x="992253" y="1602486"/>
            <a:ext cx="640936" cy="562294"/>
          </a:xfrm>
          <a:prstGeom prst="rect">
            <a:avLst/>
          </a:prstGeom>
        </p:spPr>
      </p:pic>
      <p:grpSp>
        <p:nvGrpSpPr>
          <p:cNvPr id="22" name="组合 21"/>
          <p:cNvGrpSpPr/>
          <p:nvPr/>
        </p:nvGrpSpPr>
        <p:grpSpPr>
          <a:xfrm>
            <a:off x="867550" y="283464"/>
            <a:ext cx="1179420" cy="1051559"/>
            <a:chOff x="1313" y="323"/>
            <a:chExt cx="2280" cy="2032"/>
          </a:xfrm>
        </p:grpSpPr>
        <p:grpSp>
          <p:nvGrpSpPr>
            <p:cNvPr id="23" name="组合 158"/>
            <p:cNvGrpSpPr/>
            <p:nvPr/>
          </p:nvGrpSpPr>
          <p:grpSpPr>
            <a:xfrm>
              <a:off x="1313" y="323"/>
              <a:ext cx="2280" cy="2032"/>
              <a:chOff x="3720691" y="2824413"/>
              <a:chExt cx="1341120" cy="1209172"/>
            </a:xfrm>
          </p:grpSpPr>
          <p:sp>
            <p:nvSpPr>
              <p:cNvPr id="26"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4"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5" name="图片 24"/>
            <p:cNvPicPr>
              <a:picLocks noChangeAspect="1"/>
            </p:cNvPicPr>
            <p:nvPr/>
          </p:nvPicPr>
          <p:blipFill>
            <a:blip r:embed="rId5"/>
            <a:stretch>
              <a:fillRect/>
            </a:stretch>
          </p:blipFill>
          <p:spPr>
            <a:xfrm>
              <a:off x="1635" y="568"/>
              <a:ext cx="1538" cy="1537"/>
            </a:xfrm>
            <a:prstGeom prst="rect">
              <a:avLst/>
            </a:prstGeom>
            <a:noFill/>
            <a:ln w="9525">
              <a:noFill/>
            </a:ln>
          </p:spPr>
        </p:pic>
      </p:grpSp>
      <p:pic>
        <p:nvPicPr>
          <p:cNvPr id="21" name="B1U7 Listening task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917832" y="1629104"/>
            <a:ext cx="546537" cy="546537"/>
          </a:xfrm>
          <a:prstGeom prst="rect">
            <a:avLst/>
          </a:prstGeom>
        </p:spPr>
      </p:pic>
      <p:sp>
        <p:nvSpPr>
          <p:cNvPr id="28" name="文本框 27"/>
          <p:cNvSpPr txBox="1"/>
          <p:nvPr/>
        </p:nvSpPr>
        <p:spPr>
          <a:xfrm>
            <a:off x="7170255" y="4871847"/>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sp>
        <p:nvSpPr>
          <p:cNvPr id="29" name="文本框 28"/>
          <p:cNvSpPr txBox="1"/>
          <p:nvPr/>
        </p:nvSpPr>
        <p:spPr>
          <a:xfrm>
            <a:off x="757192" y="2926934"/>
            <a:ext cx="11170152" cy="1508105"/>
          </a:xfrm>
          <a:prstGeom prst="rect">
            <a:avLst/>
          </a:prstGeom>
          <a:noFill/>
        </p:spPr>
        <p:txBody>
          <a:bodyPr wrap="square">
            <a:spAutoFit/>
          </a:bodyPr>
          <a:lstStyle/>
          <a:p>
            <a:pPr>
              <a:lnSpc>
                <a:spcPct val="150000"/>
              </a:lnSpc>
            </a:pPr>
            <a:r>
              <a:rPr lang="en-US" altLang="zh-CN" sz="2400" dirty="0">
                <a:effectLst/>
              </a:rPr>
              <a:t>1. Based on the talk, what are the definition and characteristics of procrastination?</a:t>
            </a:r>
          </a:p>
          <a:p>
            <a:endParaRPr lang="en-US" altLang="zh-CN" sz="2000" dirty="0"/>
          </a:p>
          <a:p>
            <a:pPr>
              <a:lnSpc>
                <a:spcPct val="150000"/>
              </a:lnSpc>
            </a:pPr>
            <a:r>
              <a:rPr lang="en-US" altLang="zh-CN" sz="2400" dirty="0">
                <a:effectLst/>
              </a:rPr>
              <a:t>2. What are the reasons for people to procrastinate? Can you be specific? </a:t>
            </a:r>
          </a:p>
        </p:txBody>
      </p:sp>
      <p:sp>
        <p:nvSpPr>
          <p:cNvPr id="30" name="文本框 29"/>
          <p:cNvSpPr txBox="1"/>
          <p:nvPr/>
        </p:nvSpPr>
        <p:spPr>
          <a:xfrm>
            <a:off x="1039022" y="3428435"/>
            <a:ext cx="7497203" cy="461665"/>
          </a:xfrm>
          <a:prstGeom prst="rect">
            <a:avLst/>
          </a:prstGeom>
          <a:noFill/>
        </p:spPr>
        <p:txBody>
          <a:bodyPr wrap="square">
            <a:spAutoFit/>
          </a:bodyPr>
          <a:lstStyle/>
          <a:p>
            <a:r>
              <a:rPr lang="en-US" altLang="zh-CN" sz="2400" dirty="0">
                <a:solidFill>
                  <a:srgbClr val="C00000"/>
                </a:solidFill>
                <a:effectLst/>
              </a:rPr>
              <a:t>Procrastination is the act of putting something off. </a:t>
            </a:r>
            <a:endParaRPr lang="en-US" altLang="zh-CN" sz="2400" dirty="0">
              <a:solidFill>
                <a:srgbClr val="C00000"/>
              </a:solidFill>
            </a:endParaRPr>
          </a:p>
        </p:txBody>
      </p:sp>
      <p:sp>
        <p:nvSpPr>
          <p:cNvPr id="31" name="文本框 30"/>
          <p:cNvSpPr txBox="1"/>
          <p:nvPr/>
        </p:nvSpPr>
        <p:spPr>
          <a:xfrm>
            <a:off x="1084037" y="4302135"/>
            <a:ext cx="10339080" cy="1697068"/>
          </a:xfrm>
          <a:prstGeom prst="rect">
            <a:avLst/>
          </a:prstGeom>
          <a:noFill/>
        </p:spPr>
        <p:txBody>
          <a:bodyPr wrap="square">
            <a:spAutoFit/>
          </a:bodyPr>
          <a:lstStyle/>
          <a:p>
            <a:pPr algn="just">
              <a:lnSpc>
                <a:spcPct val="110000"/>
              </a:lnSpc>
            </a:pPr>
            <a:r>
              <a:rPr lang="en-US" altLang="zh-CN" sz="2400" dirty="0">
                <a:solidFill>
                  <a:srgbClr val="C00000"/>
                </a:solidFill>
                <a:effectLst/>
              </a:rPr>
              <a:t>I don’t feel like it, perfectionism, fear of success, and fear of failure. I would rather do other things than start my assignment. I want to do it perfectly but there is not enough time. If I earn an A on an exam, people will start to expect that I will get A’s all of the time. I’m not confident of doing the assignment well. </a:t>
            </a:r>
            <a:endParaRPr lang="en-US" altLang="zh-CN" sz="2400" dirty="0">
              <a:solidFill>
                <a:srgbClr val="C00000"/>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3750" fill="hold"/>
                                        <p:tgtEl>
                                          <p:spTgt spid="21"/>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21"/>
                </p:tgtEl>
              </p:cMediaNode>
            </p:audio>
          </p:childTnLst>
        </p:cTn>
      </p:par>
    </p:tnLst>
    <p:bldLst>
      <p:bldP spid="30" grpId="0"/>
      <p:bldP spid="3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80415" y="1653540"/>
            <a:ext cx="10940415" cy="1252009"/>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Listening</a:t>
            </a:r>
          </a:p>
          <a:p>
            <a:r>
              <a:rPr lang="en-US" altLang="zh-CN" sz="2400" i="1" dirty="0">
                <a:solidFill>
                  <a:srgbClr val="0070C0"/>
                </a:solidFill>
                <a:latin typeface="Calibri" panose="020F0502020204030204" pitchFamily="34" charset="0"/>
                <a:cs typeface="Calibri" panose="020F0502020204030204" pitchFamily="34" charset="0"/>
              </a:rPr>
              <a:t>(1) </a:t>
            </a:r>
            <a:r>
              <a:rPr lang="en-US" altLang="zh-CN" sz="2400" i="1" dirty="0">
                <a:solidFill>
                  <a:srgbClr val="0070C0"/>
                </a:solidFill>
              </a:rPr>
              <a:t>Listen to the talk about the meaning, reasons and consequences of procrastination, and answer the following questions</a:t>
            </a:r>
            <a:r>
              <a:rPr lang="en-US" altLang="zh-CN" dirty="0">
                <a:solidFill>
                  <a:srgbClr val="231F20"/>
                </a:solidFill>
                <a:latin typeface="Lucida Sans Unicode" panose="020B0602030504020204" pitchFamily="34" charset="0"/>
              </a:rPr>
              <a:t>.</a:t>
            </a:r>
            <a:endPar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endParaRPr>
          </a:p>
        </p:txBody>
      </p:sp>
      <p:pic>
        <p:nvPicPr>
          <p:cNvPr id="10" name="图片 9"/>
          <p:cNvPicPr>
            <a:picLocks noChangeAspect="1"/>
          </p:cNvPicPr>
          <p:nvPr/>
        </p:nvPicPr>
        <p:blipFill>
          <a:blip r:embed="rId2"/>
          <a:stretch>
            <a:fillRect/>
          </a:stretch>
        </p:blipFill>
        <p:spPr>
          <a:xfrm>
            <a:off x="992253" y="1602486"/>
            <a:ext cx="640936" cy="562294"/>
          </a:xfrm>
          <a:prstGeom prst="rect">
            <a:avLst/>
          </a:prstGeom>
        </p:spPr>
      </p:pic>
      <p:grpSp>
        <p:nvGrpSpPr>
          <p:cNvPr id="22" name="组合 21"/>
          <p:cNvGrpSpPr/>
          <p:nvPr/>
        </p:nvGrpSpPr>
        <p:grpSpPr>
          <a:xfrm>
            <a:off x="867550" y="283464"/>
            <a:ext cx="1179420" cy="1051559"/>
            <a:chOff x="1313" y="323"/>
            <a:chExt cx="2280" cy="2032"/>
          </a:xfrm>
        </p:grpSpPr>
        <p:grpSp>
          <p:nvGrpSpPr>
            <p:cNvPr id="23" name="组合 158"/>
            <p:cNvGrpSpPr/>
            <p:nvPr/>
          </p:nvGrpSpPr>
          <p:grpSpPr>
            <a:xfrm>
              <a:off x="1313" y="323"/>
              <a:ext cx="2280" cy="2032"/>
              <a:chOff x="3720691" y="2824413"/>
              <a:chExt cx="1341120" cy="1209172"/>
            </a:xfrm>
          </p:grpSpPr>
          <p:sp>
            <p:nvSpPr>
              <p:cNvPr id="26"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4"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5" name="图片 24"/>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8" name="文本框 27"/>
          <p:cNvSpPr txBox="1"/>
          <p:nvPr/>
        </p:nvSpPr>
        <p:spPr>
          <a:xfrm>
            <a:off x="7170255" y="4871847"/>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sp>
        <p:nvSpPr>
          <p:cNvPr id="29" name="文本框 28"/>
          <p:cNvSpPr txBox="1"/>
          <p:nvPr/>
        </p:nvSpPr>
        <p:spPr>
          <a:xfrm>
            <a:off x="757192" y="3063568"/>
            <a:ext cx="11170152" cy="830997"/>
          </a:xfrm>
          <a:prstGeom prst="rect">
            <a:avLst/>
          </a:prstGeom>
          <a:noFill/>
        </p:spPr>
        <p:txBody>
          <a:bodyPr wrap="square">
            <a:spAutoFit/>
          </a:bodyPr>
          <a:lstStyle/>
          <a:p>
            <a:r>
              <a:rPr lang="en-US" altLang="zh-CN" sz="2400" dirty="0"/>
              <a:t>3. Why is procrastination not a good idea? What are the possible consequences of procrastination? </a:t>
            </a:r>
          </a:p>
        </p:txBody>
      </p:sp>
      <p:sp>
        <p:nvSpPr>
          <p:cNvPr id="20" name="文本框 19"/>
          <p:cNvSpPr txBox="1"/>
          <p:nvPr/>
        </p:nvSpPr>
        <p:spPr>
          <a:xfrm>
            <a:off x="1024692" y="3914223"/>
            <a:ext cx="10478791" cy="1290803"/>
          </a:xfrm>
          <a:prstGeom prst="rect">
            <a:avLst/>
          </a:prstGeom>
          <a:noFill/>
        </p:spPr>
        <p:txBody>
          <a:bodyPr wrap="square">
            <a:spAutoFit/>
          </a:bodyPr>
          <a:lstStyle/>
          <a:p>
            <a:pPr>
              <a:lnSpc>
                <a:spcPct val="110000"/>
              </a:lnSpc>
            </a:pPr>
            <a:r>
              <a:rPr lang="en-US" altLang="zh-CN" sz="2400" dirty="0">
                <a:solidFill>
                  <a:srgbClr val="C00000"/>
                </a:solidFill>
                <a:effectLst/>
              </a:rPr>
              <a:t>It often leads to stress. It can be stressful trying to complete something if we have left it to the last minute. It can be stressful to know that we haven’t submitted our best work. And stress can affect our health. Our grades will also suffer.</a:t>
            </a:r>
            <a:endParaRPr lang="zh-CN" altLang="en-US" sz="2400" dirty="0">
              <a:solidFill>
                <a:srgbClr val="C00000"/>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5" name="文本框 4"/>
          <p:cNvSpPr txBox="1"/>
          <p:nvPr/>
        </p:nvSpPr>
        <p:spPr>
          <a:xfrm>
            <a:off x="780415" y="1653540"/>
            <a:ext cx="10940415" cy="882678"/>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Listening</a:t>
            </a:r>
          </a:p>
          <a:p>
            <a:r>
              <a:rPr lang="en-US" altLang="zh-CN" sz="2400" i="1" dirty="0">
                <a:solidFill>
                  <a:srgbClr val="0070C0"/>
                </a:solidFill>
                <a:latin typeface="Calibri" panose="020F0502020204030204" pitchFamily="34" charset="0"/>
                <a:cs typeface="Calibri" panose="020F0502020204030204" pitchFamily="34" charset="0"/>
              </a:rPr>
              <a:t>(2) </a:t>
            </a:r>
            <a:r>
              <a:rPr lang="en-US" altLang="zh-CN" sz="2400" i="1" dirty="0">
                <a:solidFill>
                  <a:srgbClr val="0070C0"/>
                </a:solidFill>
              </a:rPr>
              <a:t>Discuss the following questions related to procrastination with your partner.</a:t>
            </a:r>
            <a:endParaRPr lang="en-US" altLang="zh-CN" sz="2400" i="1" dirty="0">
              <a:solidFill>
                <a:srgbClr val="0070C0"/>
              </a:solidFill>
              <a:ea typeface="等线" panose="02010600030101010101" pitchFamily="2" charset="-122"/>
              <a:cs typeface="Calibri" panose="020F0502020204030204" pitchFamily="34" charset="0"/>
            </a:endParaRPr>
          </a:p>
        </p:txBody>
      </p:sp>
      <p:pic>
        <p:nvPicPr>
          <p:cNvPr id="10" name="图片 9"/>
          <p:cNvPicPr>
            <a:picLocks noChangeAspect="1"/>
          </p:cNvPicPr>
          <p:nvPr/>
        </p:nvPicPr>
        <p:blipFill>
          <a:blip r:embed="rId4"/>
          <a:stretch>
            <a:fillRect/>
          </a:stretch>
        </p:blipFill>
        <p:spPr>
          <a:xfrm>
            <a:off x="992253" y="1602486"/>
            <a:ext cx="640936" cy="562294"/>
          </a:xfrm>
          <a:prstGeom prst="rect">
            <a:avLst/>
          </a:prstGeom>
        </p:spPr>
      </p:pic>
      <p:grpSp>
        <p:nvGrpSpPr>
          <p:cNvPr id="22" name="组合 21"/>
          <p:cNvGrpSpPr/>
          <p:nvPr/>
        </p:nvGrpSpPr>
        <p:grpSpPr>
          <a:xfrm>
            <a:off x="867550" y="283464"/>
            <a:ext cx="1179420" cy="1051559"/>
            <a:chOff x="1313" y="323"/>
            <a:chExt cx="2280" cy="2032"/>
          </a:xfrm>
        </p:grpSpPr>
        <p:grpSp>
          <p:nvGrpSpPr>
            <p:cNvPr id="23" name="组合 158"/>
            <p:cNvGrpSpPr/>
            <p:nvPr/>
          </p:nvGrpSpPr>
          <p:grpSpPr>
            <a:xfrm>
              <a:off x="1313" y="323"/>
              <a:ext cx="2280" cy="2032"/>
              <a:chOff x="3720691" y="2824413"/>
              <a:chExt cx="1341120" cy="1209172"/>
            </a:xfrm>
          </p:grpSpPr>
          <p:sp>
            <p:nvSpPr>
              <p:cNvPr id="26"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4"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5" name="图片 24"/>
            <p:cNvPicPr>
              <a:picLocks noChangeAspect="1"/>
            </p:cNvPicPr>
            <p:nvPr/>
          </p:nvPicPr>
          <p:blipFill>
            <a:blip r:embed="rId5"/>
            <a:stretch>
              <a:fillRect/>
            </a:stretch>
          </p:blipFill>
          <p:spPr>
            <a:xfrm>
              <a:off x="1635" y="568"/>
              <a:ext cx="1538" cy="1537"/>
            </a:xfrm>
            <a:prstGeom prst="rect">
              <a:avLst/>
            </a:prstGeom>
            <a:noFill/>
            <a:ln w="9525">
              <a:noFill/>
            </a:ln>
          </p:spPr>
        </p:pic>
      </p:grpSp>
      <p:sp>
        <p:nvSpPr>
          <p:cNvPr id="28" name="文本框 27"/>
          <p:cNvSpPr txBox="1"/>
          <p:nvPr/>
        </p:nvSpPr>
        <p:spPr>
          <a:xfrm>
            <a:off x="7170255" y="4871847"/>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pic>
        <p:nvPicPr>
          <p:cNvPr id="18" name="B1U7 Listening task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971737" y="1643758"/>
            <a:ext cx="559739" cy="559739"/>
          </a:xfrm>
          <a:prstGeom prst="rect">
            <a:avLst/>
          </a:prstGeom>
        </p:spPr>
      </p:pic>
      <p:sp>
        <p:nvSpPr>
          <p:cNvPr id="19" name="文本框 18"/>
          <p:cNvSpPr txBox="1"/>
          <p:nvPr/>
        </p:nvSpPr>
        <p:spPr>
          <a:xfrm>
            <a:off x="789080" y="2890650"/>
            <a:ext cx="10383417" cy="1938992"/>
          </a:xfrm>
          <a:prstGeom prst="rect">
            <a:avLst/>
          </a:prstGeom>
          <a:noFill/>
        </p:spPr>
        <p:txBody>
          <a:bodyPr wrap="square">
            <a:spAutoFit/>
          </a:bodyPr>
          <a:lstStyle/>
          <a:p>
            <a:r>
              <a:rPr lang="en-US" altLang="zh-CN" sz="2400" dirty="0">
                <a:effectLst/>
              </a:rPr>
              <a:t>1. Do you procrastinate? If yes, tell us a story about your procrastination. </a:t>
            </a:r>
            <a:endParaRPr lang="en-US" altLang="zh-CN" sz="2400" dirty="0"/>
          </a:p>
          <a:p>
            <a:r>
              <a:rPr lang="en-US" altLang="zh-CN" sz="2400" dirty="0">
                <a:effectLst/>
              </a:rPr>
              <a:t>2. What are your reasons to procrastinate? Are your reasons similar to or different from the four reasons referred to in the talk? </a:t>
            </a:r>
            <a:endParaRPr lang="en-US" altLang="zh-CN" sz="2400" dirty="0"/>
          </a:p>
          <a:p>
            <a:r>
              <a:rPr lang="en-US" altLang="zh-CN" sz="2400" dirty="0">
                <a:effectLst/>
              </a:rPr>
              <a:t>3. Has your procrastination ever affected your studies or life? </a:t>
            </a:r>
            <a:endParaRPr lang="en-US" altLang="zh-CN" sz="2400" dirty="0"/>
          </a:p>
          <a:p>
            <a:r>
              <a:rPr lang="en-US" altLang="zh-CN" sz="2400" dirty="0">
                <a:effectLst/>
              </a:rPr>
              <a:t>4. How can you avoid procrastination?</a:t>
            </a:r>
            <a:endParaRPr lang="en-US" altLang="zh-CN" sz="2400" dirty="0">
              <a:ea typeface="等线" panose="02010600030101010101" pitchFamily="2" charset="-122"/>
              <a:cs typeface="Calibri" panose="020F0502020204030204" pitchFamily="34" charset="0"/>
            </a:endParaRPr>
          </a:p>
        </p:txBody>
      </p:sp>
      <p:pic>
        <p:nvPicPr>
          <p:cNvPr id="21"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15957689">
            <a:off x="1485425" y="5164344"/>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30" name="Rectangle 6"/>
          <p:cNvSpPr>
            <a:spLocks noChangeArrowheads="1"/>
          </p:cNvSpPr>
          <p:nvPr/>
        </p:nvSpPr>
        <p:spPr bwMode="auto">
          <a:xfrm>
            <a:off x="1958158" y="5164344"/>
            <a:ext cx="3254974" cy="463846"/>
          </a:xfrm>
          <a:prstGeom prst="rect">
            <a:avLst/>
          </a:prstGeom>
          <a:noFill/>
          <a:ln>
            <a:noFill/>
          </a:ln>
          <a:effectLst/>
          <a:extLst>
            <a:ext uri="{909E8E84-426E-40DD-AFC4-6F175D3DCCD1}">
              <a14:hiddenFill xmlns:a14="http://schemas.microsoft.com/office/drawing/2010/main">
                <a:solidFill>
                  <a:srgbClr val="FEA50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pPr algn="just" eaLnBrk="0" hangingPunct="0">
              <a:spcAft>
                <a:spcPct val="40000"/>
              </a:spcAft>
              <a:buFont typeface="Wingdings" panose="05000000000000000000" pitchFamily="2" charset="2"/>
              <a:buNone/>
            </a:pPr>
            <a:r>
              <a:rPr lang="en-US" altLang="zh-CN" sz="2400" dirty="0">
                <a:solidFill>
                  <a:srgbClr val="000000"/>
                </a:solidFill>
                <a:ea typeface="宋体" panose="02010600030101010101" pitchFamily="2" charset="-122"/>
                <a:cs typeface="Arial" panose="020B0604020202020204" pitchFamily="34" charset="0"/>
              </a:rPr>
              <a:t>Open for discussion.</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9857"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4540885"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Learning Objectives</a:t>
            </a:r>
          </a:p>
        </p:txBody>
      </p:sp>
      <p:sp>
        <p:nvSpPr>
          <p:cNvPr id="10" name="文本框 9"/>
          <p:cNvSpPr txBox="1"/>
          <p:nvPr/>
        </p:nvSpPr>
        <p:spPr>
          <a:xfrm>
            <a:off x="577924" y="1893780"/>
            <a:ext cx="11270511" cy="2805063"/>
          </a:xfrm>
          <a:prstGeom prst="rect">
            <a:avLst/>
          </a:prstGeom>
          <a:noFill/>
        </p:spPr>
        <p:txBody>
          <a:bodyPr wrap="square" rtlCol="0">
            <a:spAutoFit/>
          </a:bodyPr>
          <a:lstStyle/>
          <a:p>
            <a:pPr algn="just">
              <a:lnSpc>
                <a:spcPct val="150000"/>
              </a:lnSpc>
            </a:pPr>
            <a:r>
              <a:rPr lang="en-US" altLang="zh-CN" sz="2400" dirty="0">
                <a:latin typeface="Calibri" panose="020F0502020204030204" pitchFamily="34" charset="0"/>
                <a:cs typeface="Calibri" panose="020F0502020204030204" pitchFamily="34" charset="0"/>
              </a:rPr>
              <a:t>Students are supposed to</a:t>
            </a:r>
            <a:endParaRPr lang="zh-CN" altLang="zh-CN" sz="2400" dirty="0">
              <a:latin typeface="Calibri" panose="020F0502020204030204" pitchFamily="34" charset="0"/>
              <a:ea typeface="等线" panose="02010600030101010101" pitchFamily="2" charset="-122"/>
              <a:cs typeface="Calibri" panose="020F0502020204030204" pitchFamily="34" charset="0"/>
            </a:endParaRPr>
          </a:p>
          <a:p>
            <a:pPr marL="193040" indent="-193040" algn="just">
              <a:lnSpc>
                <a:spcPct val="150000"/>
              </a:lnSpc>
              <a:buFont typeface="Wingdings" panose="05000000000000000000" pitchFamily="2" charset="2"/>
              <a:buChar char=""/>
            </a:pPr>
            <a:r>
              <a:rPr lang="en-US" altLang="zh-CN" sz="2400" dirty="0"/>
              <a:t>use correctly “what” clauses, “it” as a formal subject and “provided” as a conjunction;</a:t>
            </a:r>
            <a:endParaRPr lang="en-US" altLang="zh-CN" sz="2400" dirty="0">
              <a:cs typeface="Calibri" panose="020F0502020204030204" pitchFamily="34" charset="0"/>
            </a:endParaRPr>
          </a:p>
          <a:p>
            <a:pPr marL="193040" indent="-193040" algn="just">
              <a:lnSpc>
                <a:spcPct val="150000"/>
              </a:lnSpc>
              <a:buFont typeface="Wingdings" panose="05000000000000000000" pitchFamily="2" charset="2"/>
              <a:buChar char=""/>
            </a:pPr>
            <a:r>
              <a:rPr lang="en-US" altLang="zh-CN" sz="2400" dirty="0"/>
              <a:t>learn how to argue against false claims, views or ideas;</a:t>
            </a:r>
            <a:endParaRPr lang="zh-CN" altLang="zh-CN" sz="2400" dirty="0">
              <a:ea typeface="等线" panose="02010600030101010101" pitchFamily="2" charset="-122"/>
              <a:cs typeface="Calibri" panose="020F0502020204030204" pitchFamily="34" charset="0"/>
            </a:endParaRPr>
          </a:p>
          <a:p>
            <a:pPr marL="193040" indent="-193040" algn="just">
              <a:lnSpc>
                <a:spcPct val="150000"/>
              </a:lnSpc>
              <a:buFont typeface="Wingdings" panose="05000000000000000000" pitchFamily="2" charset="2"/>
              <a:buChar char=""/>
            </a:pPr>
            <a:r>
              <a:rPr lang="en-US" altLang="zh-CN" sz="2400" dirty="0"/>
              <a:t>understand the importance of time management for the success of their college life and their future career.</a:t>
            </a:r>
            <a:endParaRPr lang="en-US" altLang="zh-CN" sz="2400" kern="100" dirty="0">
              <a:cs typeface="Calibri" panose="020F0502020204030204" pitchFamily="34" charset="0"/>
            </a:endParaRPr>
          </a:p>
        </p:txBody>
      </p:sp>
      <p:sp>
        <p:nvSpPr>
          <p:cNvPr id="13" name="动作按钮: 转到主页 8">
            <a:hlinkClick r:id="rId3" action="ppaction://hlinksldjump" highlightClick="1"/>
          </p:cNvPr>
          <p:cNvSpPr/>
          <p:nvPr/>
        </p:nvSpPr>
        <p:spPr>
          <a:xfrm>
            <a:off x="10918381" y="5693714"/>
            <a:ext cx="705678" cy="545459"/>
          </a:xfrm>
          <a:prstGeom prst="actionButtonHome">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867550" y="283464"/>
            <a:ext cx="1179420" cy="1051559"/>
            <a:chOff x="1313" y="323"/>
            <a:chExt cx="2280" cy="2032"/>
          </a:xfrm>
        </p:grpSpPr>
        <p:grpSp>
          <p:nvGrpSpPr>
            <p:cNvPr id="4" name="组合 158"/>
            <p:cNvGrpSpPr/>
            <p:nvPr/>
          </p:nvGrpSpPr>
          <p:grpSpPr>
            <a:xfrm>
              <a:off x="1313" y="323"/>
              <a:ext cx="2280" cy="2032"/>
              <a:chOff x="3720691" y="2824413"/>
              <a:chExt cx="1341120" cy="1209172"/>
            </a:xfrm>
          </p:grpSpPr>
          <p:sp>
            <p:nvSpPr>
              <p:cNvPr id="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14" name="图片 13"/>
            <p:cNvPicPr>
              <a:picLocks noChangeAspect="1"/>
            </p:cNvPicPr>
            <p:nvPr/>
          </p:nvPicPr>
          <p:blipFill>
            <a:blip r:embed="rId4"/>
            <a:stretch>
              <a:fillRect/>
            </a:stretch>
          </p:blipFill>
          <p:spPr>
            <a:xfrm>
              <a:off x="1635" y="568"/>
              <a:ext cx="1538" cy="1537"/>
            </a:xfrm>
            <a:prstGeom prst="rect">
              <a:avLst/>
            </a:prstGeom>
            <a:noFill/>
            <a:ln w="9525">
              <a:noFill/>
            </a:ln>
          </p:spPr>
        </p:pic>
      </p:grpSp>
    </p:spTree>
    <p:custDataLst>
      <p:tags r:id="rId1"/>
    </p:custDataLst>
  </p:cSld>
  <p:clrMapOvr>
    <a:masterClrMapping/>
  </p:clrMapOvr>
  <p:transition>
    <p:random/>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0" name="文本框 9"/>
          <p:cNvSpPr txBox="1"/>
          <p:nvPr/>
        </p:nvSpPr>
        <p:spPr>
          <a:xfrm>
            <a:off x="789306" y="1636395"/>
            <a:ext cx="4003412" cy="2094035"/>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S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Speaking</a:t>
            </a:r>
          </a:p>
          <a:p>
            <a:pPr algn="l">
              <a:lnSpc>
                <a:spcPct val="114000"/>
              </a:lnSpc>
            </a:pPr>
            <a:endParaRPr lang="en-US" altLang="zh-CN" sz="2400" b="1" i="1" dirty="0">
              <a:solidFill>
                <a:srgbClr val="D86424"/>
              </a:solidFill>
              <a:latin typeface="Calibri" panose="020F0502020204030204" pitchFamily="34" charset="0"/>
              <a:ea typeface="宋体" panose="02010600030101010101" pitchFamily="2" charset="-122"/>
              <a:cs typeface="Calibri" panose="020F0502020204030204" pitchFamily="34" charset="0"/>
            </a:endParaRPr>
          </a:p>
          <a:p>
            <a:pPr algn="l">
              <a:lnSpc>
                <a:spcPct val="114000"/>
              </a:lnSpc>
            </a:pPr>
            <a:endParaRPr lang="en-US" altLang="zh-CN" sz="2400" i="1" dirty="0">
              <a:solidFill>
                <a:srgbClr val="0070C0"/>
              </a:solidFill>
              <a:latin typeface="Calibri" panose="020F0502020204030204" pitchFamily="34" charset="0"/>
              <a:cs typeface="Calibri" panose="020F0502020204030204" pitchFamily="34" charset="0"/>
            </a:endParaRPr>
          </a:p>
          <a:p>
            <a:r>
              <a:rPr lang="en-US" altLang="zh-CN" sz="2400" i="1" dirty="0">
                <a:solidFill>
                  <a:srgbClr val="0070C0"/>
                </a:solidFill>
              </a:rPr>
              <a:t>Discuss the following questions with your partner.</a:t>
            </a:r>
          </a:p>
        </p:txBody>
      </p:sp>
      <p:sp>
        <p:nvSpPr>
          <p:cNvPr id="11" name="文本框 10"/>
          <p:cNvSpPr txBox="1"/>
          <p:nvPr/>
        </p:nvSpPr>
        <p:spPr>
          <a:xfrm>
            <a:off x="7074786" y="487054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pic>
        <p:nvPicPr>
          <p:cNvPr id="20" name="图片 19"/>
          <p:cNvPicPr>
            <a:picLocks noChangeAspect="1"/>
          </p:cNvPicPr>
          <p:nvPr/>
        </p:nvPicPr>
        <p:blipFill>
          <a:blip r:embed="rId2"/>
          <a:stretch>
            <a:fillRect/>
          </a:stretch>
        </p:blipFill>
        <p:spPr>
          <a:xfrm>
            <a:off x="882732" y="1581324"/>
            <a:ext cx="640936" cy="562294"/>
          </a:xfrm>
          <a:prstGeom prst="rect">
            <a:avLst/>
          </a:prstGeom>
        </p:spPr>
      </p:pic>
      <p:grpSp>
        <p:nvGrpSpPr>
          <p:cNvPr id="21" name="组合 20"/>
          <p:cNvGrpSpPr/>
          <p:nvPr/>
        </p:nvGrpSpPr>
        <p:grpSpPr>
          <a:xfrm>
            <a:off x="867550" y="283464"/>
            <a:ext cx="1179420" cy="1051559"/>
            <a:chOff x="1313" y="323"/>
            <a:chExt cx="2280" cy="2032"/>
          </a:xfrm>
        </p:grpSpPr>
        <p:grpSp>
          <p:nvGrpSpPr>
            <p:cNvPr id="22" name="组合 158"/>
            <p:cNvGrpSpPr/>
            <p:nvPr/>
          </p:nvGrpSpPr>
          <p:grpSpPr>
            <a:xfrm>
              <a:off x="1313" y="323"/>
              <a:ext cx="2280" cy="2032"/>
              <a:chOff x="3720691" y="2824413"/>
              <a:chExt cx="1341120" cy="1209172"/>
            </a:xfrm>
          </p:grpSpPr>
          <p:sp>
            <p:nvSpPr>
              <p:cNvPr id="2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4" name="图片 23"/>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8" name="文本框 17"/>
          <p:cNvSpPr txBox="1"/>
          <p:nvPr/>
        </p:nvSpPr>
        <p:spPr>
          <a:xfrm>
            <a:off x="6896986" y="437524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pic>
        <p:nvPicPr>
          <p:cNvPr id="1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5957689">
            <a:off x="929163" y="4657097"/>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27" name="Rectangle 6"/>
          <p:cNvSpPr>
            <a:spLocks noChangeArrowheads="1"/>
          </p:cNvSpPr>
          <p:nvPr/>
        </p:nvSpPr>
        <p:spPr bwMode="auto">
          <a:xfrm>
            <a:off x="1377502" y="4604608"/>
            <a:ext cx="7364413" cy="457200"/>
          </a:xfrm>
          <a:prstGeom prst="rect">
            <a:avLst/>
          </a:prstGeom>
          <a:noFill/>
          <a:ln>
            <a:noFill/>
          </a:ln>
          <a:effectLst/>
          <a:extLst>
            <a:ext uri="{909E8E84-426E-40DD-AFC4-6F175D3DCCD1}">
              <a14:hiddenFill xmlns:a14="http://schemas.microsoft.com/office/drawing/2010/main">
                <a:solidFill>
                  <a:srgbClr val="FEA50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just" eaLnBrk="0" hangingPunct="0">
              <a:spcAft>
                <a:spcPct val="40000"/>
              </a:spcAft>
              <a:buFont typeface="Wingdings" panose="05000000000000000000" pitchFamily="2" charset="2"/>
              <a:buNone/>
            </a:pPr>
            <a:r>
              <a:rPr lang="en-US" altLang="zh-CN" sz="2400" dirty="0">
                <a:solidFill>
                  <a:srgbClr val="000000"/>
                </a:solidFill>
                <a:ea typeface="宋体" panose="02010600030101010101" pitchFamily="2" charset="-122"/>
                <a:cs typeface="Arial" panose="020B0604020202020204" pitchFamily="34" charset="0"/>
              </a:rPr>
              <a:t>Open for discussion.</a:t>
            </a:r>
          </a:p>
        </p:txBody>
      </p:sp>
      <p:pic>
        <p:nvPicPr>
          <p:cNvPr id="4" name="图片 3"/>
          <p:cNvPicPr>
            <a:picLocks noChangeAspect="1"/>
          </p:cNvPicPr>
          <p:nvPr/>
        </p:nvPicPr>
        <p:blipFill>
          <a:blip r:embed="rId5"/>
          <a:stretch>
            <a:fillRect/>
          </a:stretch>
        </p:blipFill>
        <p:spPr>
          <a:xfrm>
            <a:off x="5189429" y="1198179"/>
            <a:ext cx="5121220" cy="5184706"/>
          </a:xfrm>
          <a:prstGeom prst="rect">
            <a:avLst/>
          </a:prstGeom>
        </p:spPr>
      </p:pic>
    </p:spTree>
  </p:cSld>
  <p:clrMapOvr>
    <a:masterClrMapping/>
  </p:clrMapOvr>
  <p:transition>
    <p:random/>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stretch>
            <a:fillRect/>
          </a:stretch>
        </p:blipFill>
        <p:spPr>
          <a:xfrm>
            <a:off x="783672" y="1469142"/>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778510" y="1532468"/>
            <a:ext cx="10840085" cy="4033027"/>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pPr>
              <a:lnSpc>
                <a:spcPct val="114000"/>
              </a:lnSpc>
            </a:pPr>
            <a:r>
              <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rPr>
              <a:t>Make sense of the boldfaced words or expressions in the English sentences, and then translate the sentences into Chinese.</a:t>
            </a:r>
            <a:endParaRPr lang="en-US" altLang="zh-CN" sz="2400" b="1" dirty="0">
              <a:solidFill>
                <a:srgbClr val="C35A58"/>
              </a:solidFill>
              <a:latin typeface="Calibri" panose="020F0502020204030204" pitchFamily="34" charset="0"/>
              <a:ea typeface="等线" panose="02010600030101010101" pitchFamily="2" charset="-122"/>
            </a:endParaRPr>
          </a:p>
          <a:p>
            <a:r>
              <a:rPr lang="en-US" altLang="zh-CN" sz="2400" dirty="0"/>
              <a:t>1.  Perhaps inspiration will arrive, but it’s unlikely that she will come along </a:t>
            </a:r>
            <a:r>
              <a:rPr lang="en-US" altLang="zh-CN" sz="2400" b="1" dirty="0"/>
              <a:t>armed with</a:t>
            </a:r>
            <a:r>
              <a:rPr lang="en-US" altLang="zh-CN" sz="2400" dirty="0"/>
              <a:t> all the references you </a:t>
            </a:r>
            <a:r>
              <a:rPr lang="en-US" altLang="zh-CN" sz="2400" b="1" dirty="0"/>
              <a:t>should have read</a:t>
            </a:r>
            <a:r>
              <a:rPr lang="en-US" altLang="zh-CN" sz="2400" dirty="0"/>
              <a:t> in the weeks before </a:t>
            </a:r>
            <a:r>
              <a:rPr lang="en-US" altLang="zh-CN" sz="2400" b="1" dirty="0"/>
              <a:t>the due date</a:t>
            </a:r>
            <a:r>
              <a:rPr lang="en-US" altLang="zh-CN" sz="2400" dirty="0"/>
              <a:t>. </a:t>
            </a:r>
          </a:p>
          <a:p>
            <a:pPr marL="457200" indent="-457200">
              <a:buAutoNum type="arabicPeriod"/>
            </a:pPr>
            <a:endParaRPr lang="en-US" altLang="zh-CN" sz="2400" dirty="0"/>
          </a:p>
          <a:p>
            <a:endParaRPr lang="en-US" altLang="zh-CN" sz="3000" dirty="0"/>
          </a:p>
          <a:p>
            <a:r>
              <a:rPr lang="en-US" altLang="zh-CN" sz="2400" dirty="0"/>
              <a:t>2.  Just </a:t>
            </a:r>
            <a:r>
              <a:rPr lang="en-US" altLang="zh-CN" sz="2400" b="1" dirty="0"/>
              <a:t>getting</a:t>
            </a:r>
            <a:r>
              <a:rPr lang="en-US" altLang="zh-CN" sz="2400" dirty="0"/>
              <a:t> the references </a:t>
            </a:r>
            <a:r>
              <a:rPr lang="en-US" altLang="zh-CN" sz="2400" b="1" dirty="0"/>
              <a:t>right</a:t>
            </a:r>
            <a:r>
              <a:rPr lang="en-US" altLang="zh-CN" sz="2400" dirty="0"/>
              <a:t> can take hours. And that </a:t>
            </a:r>
            <a:r>
              <a:rPr lang="en-US" altLang="zh-CN" sz="2400" b="1" dirty="0"/>
              <a:t>goes double</a:t>
            </a:r>
            <a:r>
              <a:rPr lang="en-US" altLang="zh-CN" sz="2400" dirty="0"/>
              <a:t> for the content of the essay: you’ll need to ensure that your essay is </a:t>
            </a:r>
            <a:r>
              <a:rPr lang="en-US" altLang="zh-CN" sz="2400" b="1" dirty="0"/>
              <a:t>well-structured</a:t>
            </a:r>
            <a:r>
              <a:rPr lang="en-US" altLang="zh-CN" sz="2400" dirty="0"/>
              <a:t> and has good links </a:t>
            </a:r>
            <a:r>
              <a:rPr lang="en-US" altLang="zh-CN" sz="2400" b="1" dirty="0"/>
              <a:t>between and within sections. </a:t>
            </a:r>
            <a:endParaRPr lang="en-US" altLang="zh-CN" sz="2400" dirty="0"/>
          </a:p>
        </p:txBody>
      </p:sp>
      <p:sp>
        <p:nvSpPr>
          <p:cNvPr id="21" name="文本框 20"/>
          <p:cNvSpPr txBox="1"/>
          <p:nvPr/>
        </p:nvSpPr>
        <p:spPr>
          <a:xfrm>
            <a:off x="6975726" y="4713917"/>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0"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4"/>
            <a:stretch>
              <a:fillRect/>
            </a:stretch>
          </p:blipFill>
          <p:spPr>
            <a:xfrm>
              <a:off x="1635" y="568"/>
              <a:ext cx="1538" cy="1537"/>
            </a:xfrm>
            <a:prstGeom prst="rect">
              <a:avLst/>
            </a:prstGeom>
            <a:noFill/>
            <a:ln w="9525">
              <a:noFill/>
            </a:ln>
          </p:spPr>
        </p:pic>
      </p:grpSp>
      <p:sp>
        <p:nvSpPr>
          <p:cNvPr id="25" name="文本框 24"/>
          <p:cNvSpPr txBox="1"/>
          <p:nvPr/>
        </p:nvSpPr>
        <p:spPr>
          <a:xfrm>
            <a:off x="1115378" y="3561713"/>
            <a:ext cx="10025589" cy="811184"/>
          </a:xfrm>
          <a:prstGeom prst="rect">
            <a:avLst/>
          </a:prstGeom>
          <a:noFill/>
        </p:spPr>
        <p:txBody>
          <a:bodyPr wrap="square">
            <a:spAutoFit/>
          </a:bodyPr>
          <a:lstStyle/>
          <a:p>
            <a:pPr>
              <a:lnSpc>
                <a:spcPct val="110000"/>
              </a:lnSpc>
            </a:pPr>
            <a:r>
              <a:rPr lang="zh-CN" altLang="en-US" sz="2200" dirty="0">
                <a:solidFill>
                  <a:srgbClr val="C00000"/>
                </a:solidFill>
                <a:effectLst/>
                <a:latin typeface="微软雅黑" panose="020B0503020204020204" charset="-122"/>
                <a:ea typeface="微软雅黑" panose="020B0503020204020204" charset="-122"/>
              </a:rPr>
              <a:t>或许灵感会来，但她不可能</a:t>
            </a:r>
            <a:r>
              <a:rPr lang="zh-CN" altLang="en-US" sz="2200" u="sng" dirty="0">
                <a:solidFill>
                  <a:srgbClr val="C00000"/>
                </a:solidFill>
                <a:effectLst/>
                <a:latin typeface="微软雅黑" panose="020B0503020204020204" charset="-122"/>
                <a:ea typeface="微软雅黑" panose="020B0503020204020204" charset="-122"/>
              </a:rPr>
              <a:t>带着</a:t>
            </a:r>
            <a:r>
              <a:rPr lang="zh-CN" altLang="en-US" sz="2200" dirty="0">
                <a:solidFill>
                  <a:srgbClr val="C00000"/>
                </a:solidFill>
                <a:effectLst/>
                <a:latin typeface="微软雅黑" panose="020B0503020204020204" charset="-122"/>
                <a:ea typeface="微软雅黑" panose="020B0503020204020204" charset="-122"/>
              </a:rPr>
              <a:t>所有参考资料而来。你</a:t>
            </a:r>
            <a:r>
              <a:rPr lang="zh-CN" altLang="en-US" sz="2200" u="sng" dirty="0">
                <a:solidFill>
                  <a:srgbClr val="C00000"/>
                </a:solidFill>
                <a:effectLst/>
                <a:latin typeface="微软雅黑" panose="020B0503020204020204" charset="-122"/>
                <a:ea typeface="微软雅黑" panose="020B0503020204020204" charset="-122"/>
              </a:rPr>
              <a:t>本该</a:t>
            </a:r>
            <a:r>
              <a:rPr lang="zh-CN" altLang="en-US" sz="2200" dirty="0">
                <a:solidFill>
                  <a:srgbClr val="C00000"/>
                </a:solidFill>
                <a:effectLst/>
                <a:latin typeface="微软雅黑" panose="020B0503020204020204" charset="-122"/>
                <a:ea typeface="微软雅黑" panose="020B0503020204020204" charset="-122"/>
              </a:rPr>
              <a:t>在</a:t>
            </a:r>
            <a:r>
              <a:rPr lang="zh-CN" altLang="en-US" sz="2200" u="sng" dirty="0">
                <a:solidFill>
                  <a:srgbClr val="C00000"/>
                </a:solidFill>
                <a:effectLst/>
                <a:latin typeface="微软雅黑" panose="020B0503020204020204" charset="-122"/>
                <a:ea typeface="微软雅黑" panose="020B0503020204020204" charset="-122"/>
              </a:rPr>
              <a:t>论文递交日期截止</a:t>
            </a:r>
            <a:r>
              <a:rPr lang="zh-CN" altLang="en-US" sz="2200" dirty="0">
                <a:solidFill>
                  <a:srgbClr val="C00000"/>
                </a:solidFill>
                <a:effectLst/>
                <a:latin typeface="微软雅黑" panose="020B0503020204020204" charset="-122"/>
                <a:ea typeface="微软雅黑" panose="020B0503020204020204" charset="-122"/>
              </a:rPr>
              <a:t>前的数周内就</a:t>
            </a:r>
            <a:r>
              <a:rPr lang="zh-CN" altLang="en-US" sz="2200" u="sng" dirty="0">
                <a:solidFill>
                  <a:srgbClr val="C00000"/>
                </a:solidFill>
                <a:effectLst/>
                <a:latin typeface="微软雅黑" panose="020B0503020204020204" charset="-122"/>
                <a:ea typeface="微软雅黑" panose="020B0503020204020204" charset="-122"/>
              </a:rPr>
              <a:t>读完</a:t>
            </a:r>
            <a:r>
              <a:rPr lang="zh-CN" altLang="en-US" sz="2200" dirty="0">
                <a:solidFill>
                  <a:srgbClr val="C00000"/>
                </a:solidFill>
                <a:effectLst/>
                <a:latin typeface="微软雅黑" panose="020B0503020204020204" charset="-122"/>
                <a:ea typeface="微软雅黑" panose="020B0503020204020204" charset="-122"/>
              </a:rPr>
              <a:t>这些 参考资料。 </a:t>
            </a:r>
            <a:endParaRPr lang="zh-CN" altLang="en-US" sz="2200" dirty="0">
              <a:solidFill>
                <a:srgbClr val="C00000"/>
              </a:solidFill>
              <a:latin typeface="微软雅黑" panose="020B0503020204020204" charset="-122"/>
              <a:ea typeface="微软雅黑" panose="020B0503020204020204" charset="-122"/>
            </a:endParaRPr>
          </a:p>
        </p:txBody>
      </p:sp>
      <p:sp>
        <p:nvSpPr>
          <p:cNvPr id="26" name="文本框 25"/>
          <p:cNvSpPr txBox="1"/>
          <p:nvPr/>
        </p:nvSpPr>
        <p:spPr>
          <a:xfrm>
            <a:off x="1115378" y="5492012"/>
            <a:ext cx="10330389" cy="811184"/>
          </a:xfrm>
          <a:prstGeom prst="rect">
            <a:avLst/>
          </a:prstGeom>
          <a:noFill/>
        </p:spPr>
        <p:txBody>
          <a:bodyPr wrap="square">
            <a:spAutoFit/>
          </a:bodyPr>
          <a:lstStyle/>
          <a:p>
            <a:pPr>
              <a:lnSpc>
                <a:spcPct val="110000"/>
              </a:lnSpc>
            </a:pPr>
            <a:r>
              <a:rPr lang="zh-CN" altLang="en-US" sz="2200" dirty="0">
                <a:solidFill>
                  <a:srgbClr val="C00000"/>
                </a:solidFill>
                <a:effectLst/>
                <a:latin typeface="微软雅黑" panose="020B0503020204020204" charset="-122"/>
                <a:ea typeface="微软雅黑" panose="020B0503020204020204" charset="-122"/>
              </a:rPr>
              <a:t>光是</a:t>
            </a:r>
            <a:r>
              <a:rPr lang="zh-CN" altLang="en-US" sz="2200" u="sng" dirty="0">
                <a:solidFill>
                  <a:srgbClr val="C00000"/>
                </a:solidFill>
                <a:effectLst/>
                <a:latin typeface="微软雅黑" panose="020B0503020204020204" charset="-122"/>
                <a:ea typeface="微软雅黑" panose="020B0503020204020204" charset="-122"/>
              </a:rPr>
              <a:t>梳理</a:t>
            </a:r>
            <a:r>
              <a:rPr lang="zh-CN" altLang="en-US" sz="2200" dirty="0">
                <a:solidFill>
                  <a:srgbClr val="C00000"/>
                </a:solidFill>
                <a:effectLst/>
                <a:latin typeface="微软雅黑" panose="020B0503020204020204" charset="-122"/>
                <a:ea typeface="微软雅黑" panose="020B0503020204020204" charset="-122"/>
              </a:rPr>
              <a:t>参考文献就要花费数小时，而组织论文内容更是耗时</a:t>
            </a:r>
            <a:r>
              <a:rPr lang="zh-CN" altLang="en-US" sz="2200" u="sng" dirty="0">
                <a:solidFill>
                  <a:srgbClr val="C00000"/>
                </a:solidFill>
                <a:effectLst/>
                <a:latin typeface="微软雅黑" panose="020B0503020204020204" charset="-122"/>
                <a:ea typeface="微软雅黑" panose="020B0503020204020204" charset="-122"/>
              </a:rPr>
              <a:t>翻倍</a:t>
            </a:r>
            <a:r>
              <a:rPr lang="zh-CN" altLang="en-US" sz="2200" dirty="0">
                <a:solidFill>
                  <a:srgbClr val="C00000"/>
                </a:solidFill>
                <a:effectLst/>
                <a:latin typeface="微软雅黑" panose="020B0503020204020204" charset="-122"/>
                <a:ea typeface="微软雅黑" panose="020B0503020204020204" charset="-122"/>
              </a:rPr>
              <a:t>，因为你得保证论文</a:t>
            </a:r>
            <a:r>
              <a:rPr lang="zh-CN" altLang="en-US" sz="2200" u="sng" dirty="0">
                <a:solidFill>
                  <a:srgbClr val="C00000"/>
                </a:solidFill>
                <a:effectLst/>
                <a:latin typeface="微软雅黑" panose="020B0503020204020204" charset="-122"/>
                <a:ea typeface="微软雅黑" panose="020B0503020204020204" charset="-122"/>
              </a:rPr>
              <a:t>结构良好</a:t>
            </a:r>
            <a:r>
              <a:rPr lang="zh-CN" altLang="en-US" sz="2200" dirty="0">
                <a:solidFill>
                  <a:srgbClr val="C00000"/>
                </a:solidFill>
                <a:effectLst/>
                <a:latin typeface="微软雅黑" panose="020B0503020204020204" charset="-122"/>
                <a:ea typeface="微软雅黑" panose="020B0503020204020204" charset="-122"/>
              </a:rPr>
              <a:t>，</a:t>
            </a:r>
            <a:r>
              <a:rPr lang="zh-CN" altLang="en-US" sz="2200" u="sng" dirty="0">
                <a:solidFill>
                  <a:srgbClr val="C00000"/>
                </a:solidFill>
                <a:effectLst/>
                <a:latin typeface="微软雅黑" panose="020B0503020204020204" charset="-122"/>
                <a:ea typeface="微软雅黑" panose="020B0503020204020204" charset="-122"/>
              </a:rPr>
              <a:t>各个 部分内外衔接</a:t>
            </a:r>
            <a:r>
              <a:rPr lang="zh-CN" altLang="en-US" sz="2200" dirty="0">
                <a:solidFill>
                  <a:srgbClr val="C00000"/>
                </a:solidFill>
                <a:effectLst/>
                <a:latin typeface="微软雅黑" panose="020B0503020204020204" charset="-122"/>
                <a:ea typeface="微软雅黑" panose="020B0503020204020204" charset="-122"/>
              </a:rPr>
              <a:t>到位。 </a:t>
            </a:r>
            <a:endParaRPr lang="en-US" altLang="zh-CN" sz="2200" dirty="0">
              <a:solidFill>
                <a:srgbClr val="C00000"/>
              </a:solidFill>
              <a:effectLst/>
              <a:latin typeface="微软雅黑" panose="020B0503020204020204" charset="-122"/>
              <a:ea typeface="微软雅黑" panose="020B0503020204020204" charset="-122"/>
              <a:cs typeface="Calibri" panose="020F0502020204030204" pitchFamily="34"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stretch>
            <a:fillRect/>
          </a:stretch>
        </p:blipFill>
        <p:spPr>
          <a:xfrm>
            <a:off x="783672" y="1469142"/>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778510" y="1532468"/>
            <a:ext cx="10840085" cy="4033027"/>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pPr>
              <a:lnSpc>
                <a:spcPct val="114000"/>
              </a:lnSpc>
            </a:pPr>
            <a:r>
              <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rPr>
              <a:t>Make sense of the boldfaced words or expressions in the English sentences, and then translate the sentences into Chinese.</a:t>
            </a:r>
            <a:endParaRPr lang="en-US" altLang="zh-CN" sz="2400" b="1" dirty="0">
              <a:solidFill>
                <a:srgbClr val="C35A58"/>
              </a:solidFill>
              <a:latin typeface="Calibri" panose="020F0502020204030204" pitchFamily="34" charset="0"/>
              <a:ea typeface="等线" panose="02010600030101010101" pitchFamily="2" charset="-122"/>
            </a:endParaRPr>
          </a:p>
          <a:p>
            <a:r>
              <a:rPr lang="en-US" altLang="zh-CN" sz="2400" dirty="0">
                <a:solidFill>
                  <a:srgbClr val="231F20"/>
                </a:solidFill>
              </a:rPr>
              <a:t>3. </a:t>
            </a:r>
            <a:r>
              <a:rPr lang="en-US" altLang="zh-CN" sz="2400" b="1" dirty="0">
                <a:solidFill>
                  <a:srgbClr val="231F20"/>
                </a:solidFill>
              </a:rPr>
              <a:t>Balancing</a:t>
            </a:r>
            <a:r>
              <a:rPr lang="en-US" altLang="zh-CN" sz="2400" dirty="0">
                <a:solidFill>
                  <a:srgbClr val="231F20"/>
                </a:solidFill>
              </a:rPr>
              <a:t> your social life </a:t>
            </a:r>
            <a:r>
              <a:rPr lang="en-US" altLang="zh-CN" sz="2400" b="1" dirty="0">
                <a:solidFill>
                  <a:srgbClr val="231F20"/>
                </a:solidFill>
              </a:rPr>
              <a:t>with</a:t>
            </a:r>
            <a:r>
              <a:rPr lang="en-US" altLang="zh-CN" sz="2400" dirty="0">
                <a:solidFill>
                  <a:srgbClr val="231F20"/>
                </a:solidFill>
              </a:rPr>
              <a:t> study, and balancing the many extra-curricular activities available with essay and exam commitments, can be a challenge </a:t>
            </a:r>
            <a:r>
              <a:rPr lang="en-US" altLang="zh-CN" sz="2400" b="1" dirty="0">
                <a:solidFill>
                  <a:srgbClr val="231F20"/>
                </a:solidFill>
              </a:rPr>
              <a:t>in itself</a:t>
            </a:r>
            <a:r>
              <a:rPr lang="en-US" altLang="zh-CN" sz="2400" dirty="0">
                <a:solidFill>
                  <a:srgbClr val="231F20"/>
                </a:solidFill>
              </a:rPr>
              <a:t>. </a:t>
            </a:r>
          </a:p>
          <a:p>
            <a:endParaRPr lang="en-US" altLang="zh-CN" sz="2400" dirty="0">
              <a:solidFill>
                <a:srgbClr val="231F20"/>
              </a:solidFill>
            </a:endParaRPr>
          </a:p>
          <a:p>
            <a:endParaRPr lang="en-US" altLang="zh-CN" sz="2400" dirty="0">
              <a:solidFill>
                <a:srgbClr val="231F20"/>
              </a:solidFill>
            </a:endParaRPr>
          </a:p>
          <a:p>
            <a:endParaRPr lang="en-US" altLang="zh-CN" sz="2400" dirty="0"/>
          </a:p>
          <a:p>
            <a:r>
              <a:rPr lang="en-US" altLang="zh-CN" sz="2400" dirty="0">
                <a:solidFill>
                  <a:srgbClr val="231F20"/>
                </a:solidFill>
              </a:rPr>
              <a:t>4. Planning ahead to allocate time </a:t>
            </a:r>
            <a:r>
              <a:rPr lang="en-US" altLang="zh-CN" sz="2400" b="1" dirty="0">
                <a:solidFill>
                  <a:srgbClr val="231F20"/>
                </a:solidFill>
              </a:rPr>
              <a:t>in advance of</a:t>
            </a:r>
            <a:r>
              <a:rPr lang="en-US" altLang="zh-CN" sz="2400" dirty="0">
                <a:solidFill>
                  <a:srgbClr val="231F20"/>
                </a:solidFill>
              </a:rPr>
              <a:t> deadlines doesn’t mean sacrificing your social life. </a:t>
            </a:r>
            <a:endParaRPr lang="en-US" altLang="zh-CN" sz="2400" dirty="0"/>
          </a:p>
        </p:txBody>
      </p:sp>
      <p:sp>
        <p:nvSpPr>
          <p:cNvPr id="21" name="文本框 20"/>
          <p:cNvSpPr txBox="1"/>
          <p:nvPr/>
        </p:nvSpPr>
        <p:spPr>
          <a:xfrm>
            <a:off x="6975726" y="4713917"/>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0"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4"/>
            <a:stretch>
              <a:fillRect/>
            </a:stretch>
          </p:blipFill>
          <p:spPr>
            <a:xfrm>
              <a:off x="1635" y="568"/>
              <a:ext cx="1538" cy="1537"/>
            </a:xfrm>
            <a:prstGeom prst="rect">
              <a:avLst/>
            </a:prstGeom>
            <a:noFill/>
            <a:ln w="9525">
              <a:noFill/>
            </a:ln>
          </p:spPr>
        </p:pic>
      </p:grpSp>
      <p:sp>
        <p:nvSpPr>
          <p:cNvPr id="27" name="文本框 26"/>
          <p:cNvSpPr txBox="1"/>
          <p:nvPr/>
        </p:nvSpPr>
        <p:spPr>
          <a:xfrm>
            <a:off x="961348" y="3636942"/>
            <a:ext cx="10316252" cy="811184"/>
          </a:xfrm>
          <a:prstGeom prst="rect">
            <a:avLst/>
          </a:prstGeom>
          <a:noFill/>
        </p:spPr>
        <p:txBody>
          <a:bodyPr wrap="square">
            <a:spAutoFit/>
          </a:bodyPr>
          <a:lstStyle/>
          <a:p>
            <a:pPr>
              <a:lnSpc>
                <a:spcPct val="110000"/>
              </a:lnSpc>
            </a:pPr>
            <a:r>
              <a:rPr lang="zh-CN" altLang="en-US" sz="2200" u="sng" dirty="0">
                <a:solidFill>
                  <a:srgbClr val="C00000"/>
                </a:solidFill>
                <a:effectLst/>
                <a:latin typeface="微软雅黑" panose="020B0503020204020204" charset="-122"/>
                <a:ea typeface="微软雅黑" panose="020B0503020204020204" charset="-122"/>
              </a:rPr>
              <a:t>兼顾</a:t>
            </a:r>
            <a:r>
              <a:rPr lang="zh-CN" altLang="en-US" sz="2200" dirty="0">
                <a:solidFill>
                  <a:srgbClr val="C00000"/>
                </a:solidFill>
                <a:effectLst/>
                <a:latin typeface="微软雅黑" panose="020B0503020204020204" charset="-122"/>
                <a:ea typeface="微软雅黑" panose="020B0503020204020204" charset="-122"/>
              </a:rPr>
              <a:t>社交生活与学习，兼顾诸多课外活动与论文写作和考前准备，这</a:t>
            </a:r>
            <a:r>
              <a:rPr lang="zh-CN" altLang="en-US" sz="2200" u="sng" dirty="0">
                <a:solidFill>
                  <a:srgbClr val="C00000"/>
                </a:solidFill>
                <a:effectLst/>
                <a:latin typeface="微软雅黑" panose="020B0503020204020204" charset="-122"/>
                <a:ea typeface="微软雅黑" panose="020B0503020204020204" charset="-122"/>
              </a:rPr>
              <a:t>本身</a:t>
            </a:r>
            <a:r>
              <a:rPr lang="zh-CN" altLang="en-US" sz="2200" dirty="0">
                <a:solidFill>
                  <a:srgbClr val="C00000"/>
                </a:solidFill>
                <a:effectLst/>
                <a:latin typeface="微软雅黑" panose="020B0503020204020204" charset="-122"/>
                <a:ea typeface="微软雅黑" panose="020B0503020204020204" charset="-122"/>
              </a:rPr>
              <a:t>就是一项挑战。 </a:t>
            </a:r>
            <a:endParaRPr lang="zh-CN" altLang="en-US" sz="2200" dirty="0">
              <a:solidFill>
                <a:srgbClr val="C00000"/>
              </a:solidFill>
              <a:latin typeface="微软雅黑" panose="020B0503020204020204" charset="-122"/>
              <a:ea typeface="微软雅黑" panose="020B0503020204020204" charset="-122"/>
            </a:endParaRPr>
          </a:p>
        </p:txBody>
      </p:sp>
      <p:sp>
        <p:nvSpPr>
          <p:cNvPr id="28" name="文本框 27"/>
          <p:cNvSpPr txBox="1"/>
          <p:nvPr/>
        </p:nvSpPr>
        <p:spPr>
          <a:xfrm>
            <a:off x="961348" y="5403183"/>
            <a:ext cx="10773802" cy="430887"/>
          </a:xfrm>
          <a:prstGeom prst="rect">
            <a:avLst/>
          </a:prstGeom>
          <a:noFill/>
        </p:spPr>
        <p:txBody>
          <a:bodyPr wrap="square">
            <a:spAutoFit/>
          </a:bodyPr>
          <a:lstStyle/>
          <a:p>
            <a:r>
              <a:rPr lang="zh-CN" altLang="en-US" sz="2200" dirty="0">
                <a:solidFill>
                  <a:srgbClr val="C00000"/>
                </a:solidFill>
                <a:effectLst/>
                <a:latin typeface="微软雅黑" panose="020B0503020204020204" charset="-122"/>
                <a:ea typeface="微软雅黑" panose="020B0503020204020204" charset="-122"/>
              </a:rPr>
              <a:t>提前做好计划，</a:t>
            </a:r>
            <a:r>
              <a:rPr lang="zh-CN" altLang="en-US" sz="2200" u="sng" dirty="0">
                <a:solidFill>
                  <a:srgbClr val="C00000"/>
                </a:solidFill>
                <a:effectLst/>
                <a:latin typeface="微软雅黑" panose="020B0503020204020204" charset="-122"/>
                <a:ea typeface="微软雅黑" panose="020B0503020204020204" charset="-122"/>
              </a:rPr>
              <a:t>在</a:t>
            </a:r>
            <a:r>
              <a:rPr lang="zh-CN" altLang="en-US" sz="2200" dirty="0">
                <a:solidFill>
                  <a:srgbClr val="C00000"/>
                </a:solidFill>
                <a:effectLst/>
                <a:latin typeface="微软雅黑" panose="020B0503020204020204" charset="-122"/>
                <a:ea typeface="微软雅黑" panose="020B0503020204020204" charset="-122"/>
              </a:rPr>
              <a:t>递交作业的截止日期</a:t>
            </a:r>
            <a:r>
              <a:rPr lang="zh-CN" altLang="en-US" sz="2200" u="sng" dirty="0">
                <a:solidFill>
                  <a:srgbClr val="C00000"/>
                </a:solidFill>
                <a:effectLst/>
                <a:latin typeface="微软雅黑" panose="020B0503020204020204" charset="-122"/>
                <a:ea typeface="微软雅黑" panose="020B0503020204020204" charset="-122"/>
              </a:rPr>
              <a:t>前</a:t>
            </a:r>
            <a:r>
              <a:rPr lang="zh-CN" altLang="en-US" sz="2200" dirty="0">
                <a:solidFill>
                  <a:srgbClr val="C00000"/>
                </a:solidFill>
                <a:effectLst/>
                <a:latin typeface="微软雅黑" panose="020B0503020204020204" charset="-122"/>
                <a:ea typeface="微软雅黑" panose="020B0503020204020204" charset="-122"/>
              </a:rPr>
              <a:t>分配好时间，并不意味着你要舍弃社交生活。 </a:t>
            </a:r>
            <a:endParaRPr lang="en-US" altLang="zh-CN" sz="2200" b="1" dirty="0">
              <a:solidFill>
                <a:srgbClr val="C00000"/>
              </a:solidFill>
              <a:latin typeface="微软雅黑" panose="020B0503020204020204" charset="-122"/>
              <a:ea typeface="微软雅黑" panose="020B0503020204020204" charset="-122"/>
              <a:cs typeface="Calibri" panose="020F0502020204030204" pitchFamily="34"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stretch>
            <a:fillRect/>
          </a:stretch>
        </p:blipFill>
        <p:spPr>
          <a:xfrm>
            <a:off x="783672" y="1469142"/>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778510" y="1532468"/>
            <a:ext cx="10972056" cy="3202030"/>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pPr>
              <a:lnSpc>
                <a:spcPct val="114000"/>
              </a:lnSpc>
            </a:pPr>
            <a:r>
              <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rPr>
              <a:t>Make sense of the boldfaced words or expressions in the English sentences, and then translate the sentences into Chinese.</a:t>
            </a:r>
            <a:endParaRPr lang="en-US" altLang="zh-CN" sz="2400" b="1" dirty="0">
              <a:solidFill>
                <a:srgbClr val="C35A58"/>
              </a:solidFill>
              <a:latin typeface="Calibri" panose="020F0502020204030204" pitchFamily="34" charset="0"/>
              <a:ea typeface="等线" panose="02010600030101010101" pitchFamily="2" charset="-122"/>
            </a:endParaRPr>
          </a:p>
          <a:p>
            <a:r>
              <a:rPr lang="en-US" altLang="zh-CN" sz="2400" dirty="0"/>
              <a:t>5. Deadlines </a:t>
            </a:r>
            <a:r>
              <a:rPr lang="en-US" altLang="zh-CN" sz="2400" b="1" dirty="0"/>
              <a:t>strike fear into</a:t>
            </a:r>
            <a:r>
              <a:rPr lang="en-US" altLang="zh-CN" sz="2400" dirty="0"/>
              <a:t> some, while others seem to </a:t>
            </a:r>
            <a:r>
              <a:rPr lang="en-US" altLang="zh-CN" sz="2400" b="1" dirty="0"/>
              <a:t>blithely</a:t>
            </a:r>
            <a:r>
              <a:rPr lang="en-US" altLang="zh-CN" sz="2400" dirty="0"/>
              <a:t> ignore them. </a:t>
            </a:r>
          </a:p>
          <a:p>
            <a:endParaRPr lang="en-US" altLang="zh-CN" sz="2400" dirty="0"/>
          </a:p>
          <a:p>
            <a:endParaRPr lang="en-US" altLang="zh-CN" sz="2400" dirty="0"/>
          </a:p>
          <a:p>
            <a:r>
              <a:rPr lang="en-US" altLang="zh-CN" sz="2400" dirty="0"/>
              <a:t>6. Except in the extremely unlikely case where a lecturer actively conceals the due date of an essay, </a:t>
            </a:r>
            <a:r>
              <a:rPr lang="en-US" altLang="zh-CN" sz="2400" b="1" dirty="0"/>
              <a:t>there is no excuse for</a:t>
            </a:r>
            <a:r>
              <a:rPr lang="en-US" altLang="zh-CN" sz="2400" dirty="0"/>
              <a:t> “forgetting” that an essay due date is </a:t>
            </a:r>
            <a:r>
              <a:rPr lang="en-US" altLang="zh-CN" sz="2400" b="1" dirty="0"/>
              <a:t>coming up. </a:t>
            </a:r>
            <a:endParaRPr lang="en-US" altLang="zh-CN" sz="2400" dirty="0"/>
          </a:p>
        </p:txBody>
      </p:sp>
      <p:sp>
        <p:nvSpPr>
          <p:cNvPr id="21" name="文本框 20"/>
          <p:cNvSpPr txBox="1"/>
          <p:nvPr/>
        </p:nvSpPr>
        <p:spPr>
          <a:xfrm>
            <a:off x="6975726" y="4713917"/>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0"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4"/>
            <a:stretch>
              <a:fillRect/>
            </a:stretch>
          </p:blipFill>
          <p:spPr>
            <a:xfrm>
              <a:off x="1635" y="568"/>
              <a:ext cx="1538" cy="1537"/>
            </a:xfrm>
            <a:prstGeom prst="rect">
              <a:avLst/>
            </a:prstGeom>
            <a:noFill/>
            <a:ln w="9525">
              <a:noFill/>
            </a:ln>
          </p:spPr>
        </p:pic>
      </p:grpSp>
      <p:sp>
        <p:nvSpPr>
          <p:cNvPr id="25" name="文本框 24"/>
          <p:cNvSpPr txBox="1"/>
          <p:nvPr/>
        </p:nvSpPr>
        <p:spPr>
          <a:xfrm>
            <a:off x="1049788" y="3316862"/>
            <a:ext cx="10658738" cy="430887"/>
          </a:xfrm>
          <a:prstGeom prst="rect">
            <a:avLst/>
          </a:prstGeom>
          <a:noFill/>
        </p:spPr>
        <p:txBody>
          <a:bodyPr wrap="square">
            <a:spAutoFit/>
          </a:bodyPr>
          <a:lstStyle/>
          <a:p>
            <a:r>
              <a:rPr lang="zh-CN" altLang="en-US" sz="2200" dirty="0">
                <a:solidFill>
                  <a:srgbClr val="C00000"/>
                </a:solidFill>
                <a:effectLst/>
                <a:latin typeface="微软雅黑" panose="020B0503020204020204" charset="-122"/>
                <a:ea typeface="微软雅黑" panose="020B0503020204020204" charset="-122"/>
              </a:rPr>
              <a:t>一提起交作业的最后期限，就会让一些学生</a:t>
            </a:r>
            <a:r>
              <a:rPr lang="zh-CN" altLang="en-US" sz="2200" u="sng" dirty="0">
                <a:solidFill>
                  <a:srgbClr val="C00000"/>
                </a:solidFill>
                <a:effectLst/>
                <a:latin typeface="微软雅黑" panose="020B0503020204020204" charset="-122"/>
                <a:ea typeface="微软雅黑" panose="020B0503020204020204" charset="-122"/>
              </a:rPr>
              <a:t>心惊胆战</a:t>
            </a:r>
            <a:r>
              <a:rPr lang="zh-CN" altLang="en-US" sz="2200" dirty="0">
                <a:solidFill>
                  <a:srgbClr val="C00000"/>
                </a:solidFill>
                <a:effectLst/>
                <a:latin typeface="微软雅黑" panose="020B0503020204020204" charset="-122"/>
                <a:ea typeface="微软雅黑" panose="020B0503020204020204" charset="-122"/>
              </a:rPr>
              <a:t>，而另一些学生却似乎</a:t>
            </a:r>
            <a:r>
              <a:rPr lang="zh-CN" altLang="en-US" sz="2200" u="sng" dirty="0">
                <a:solidFill>
                  <a:srgbClr val="C00000"/>
                </a:solidFill>
                <a:effectLst/>
                <a:latin typeface="微软雅黑" panose="020B0503020204020204" charset="-122"/>
                <a:ea typeface="微软雅黑" panose="020B0503020204020204" charset="-122"/>
              </a:rPr>
              <a:t>毫不</a:t>
            </a:r>
            <a:r>
              <a:rPr lang="zh-CN" altLang="en-US" sz="2200" dirty="0">
                <a:solidFill>
                  <a:srgbClr val="C00000"/>
                </a:solidFill>
                <a:effectLst/>
                <a:latin typeface="微软雅黑" panose="020B0503020204020204" charset="-122"/>
                <a:ea typeface="微软雅黑" panose="020B0503020204020204" charset="-122"/>
              </a:rPr>
              <a:t>在意。 </a:t>
            </a:r>
            <a:endParaRPr lang="en-US" altLang="zh-CN" sz="2200" dirty="0">
              <a:solidFill>
                <a:srgbClr val="C00000"/>
              </a:solidFill>
              <a:effectLst/>
              <a:latin typeface="微软雅黑" panose="020B0503020204020204" charset="-122"/>
              <a:ea typeface="微软雅黑" panose="020B0503020204020204" charset="-122"/>
            </a:endParaRPr>
          </a:p>
        </p:txBody>
      </p:sp>
      <p:sp>
        <p:nvSpPr>
          <p:cNvPr id="26" name="文本框 25"/>
          <p:cNvSpPr txBox="1"/>
          <p:nvPr/>
        </p:nvSpPr>
        <p:spPr>
          <a:xfrm>
            <a:off x="1049788" y="4761659"/>
            <a:ext cx="10417000" cy="811184"/>
          </a:xfrm>
          <a:prstGeom prst="rect">
            <a:avLst/>
          </a:prstGeom>
          <a:noFill/>
        </p:spPr>
        <p:txBody>
          <a:bodyPr wrap="square">
            <a:spAutoFit/>
          </a:bodyPr>
          <a:lstStyle/>
          <a:p>
            <a:pPr>
              <a:lnSpc>
                <a:spcPct val="110000"/>
              </a:lnSpc>
            </a:pPr>
            <a:r>
              <a:rPr lang="zh-CN" altLang="en-US" sz="2200" dirty="0">
                <a:solidFill>
                  <a:srgbClr val="C00000"/>
                </a:solidFill>
                <a:effectLst/>
                <a:latin typeface="微软雅黑" panose="020B0503020204020204" charset="-122"/>
                <a:ea typeface="微软雅黑" panose="020B0503020204020204" charset="-122"/>
              </a:rPr>
              <a:t>你</a:t>
            </a:r>
            <a:r>
              <a:rPr lang="zh-CN" altLang="en-US" sz="2200" u="sng" dirty="0">
                <a:solidFill>
                  <a:srgbClr val="C00000"/>
                </a:solidFill>
                <a:effectLst/>
                <a:latin typeface="微软雅黑" panose="020B0503020204020204" charset="-122"/>
                <a:ea typeface="微软雅黑" panose="020B0503020204020204" charset="-122"/>
              </a:rPr>
              <a:t>没有借口为</a:t>
            </a:r>
            <a:r>
              <a:rPr lang="zh-CN" altLang="en-US" sz="2200" dirty="0">
                <a:solidFill>
                  <a:srgbClr val="C00000"/>
                </a:solidFill>
                <a:effectLst/>
                <a:latin typeface="微软雅黑" panose="020B0503020204020204" charset="-122"/>
                <a:ea typeface="微软雅黑" panose="020B0503020204020204" charset="-122"/>
              </a:rPr>
              <a:t>“忘记”</a:t>
            </a:r>
            <a:r>
              <a:rPr lang="zh-CN" altLang="en-US" sz="2200" u="sng" dirty="0">
                <a:solidFill>
                  <a:srgbClr val="C00000"/>
                </a:solidFill>
                <a:effectLst/>
                <a:latin typeface="微软雅黑" panose="020B0503020204020204" charset="-122"/>
                <a:ea typeface="微软雅黑" panose="020B0503020204020204" charset="-122"/>
              </a:rPr>
              <a:t>提交</a:t>
            </a:r>
            <a:r>
              <a:rPr lang="zh-CN" altLang="en-US" sz="2200" dirty="0">
                <a:solidFill>
                  <a:srgbClr val="C00000"/>
                </a:solidFill>
                <a:effectLst/>
                <a:latin typeface="微软雅黑" panose="020B0503020204020204" charset="-122"/>
                <a:ea typeface="微软雅黑" panose="020B0503020204020204" charset="-122"/>
              </a:rPr>
              <a:t>论文的最后期限</a:t>
            </a:r>
            <a:r>
              <a:rPr lang="zh-CN" altLang="en-US" sz="2200" u="sng" dirty="0">
                <a:solidFill>
                  <a:srgbClr val="C00000"/>
                </a:solidFill>
                <a:effectLst/>
                <a:latin typeface="微软雅黑" panose="020B0503020204020204" charset="-122"/>
                <a:ea typeface="微软雅黑" panose="020B0503020204020204" charset="-122"/>
              </a:rPr>
              <a:t>而开脱</a:t>
            </a:r>
            <a:r>
              <a:rPr lang="zh-CN" altLang="en-US" sz="2200" dirty="0">
                <a:solidFill>
                  <a:srgbClr val="C00000"/>
                </a:solidFill>
                <a:effectLst/>
                <a:latin typeface="微软雅黑" panose="020B0503020204020204" charset="-122"/>
                <a:ea typeface="微软雅黑" panose="020B0503020204020204" charset="-122"/>
              </a:rPr>
              <a:t>，除非教师有意向你隐瞒作业的截止日期，但这种可 能性极小。 </a:t>
            </a:r>
            <a:endParaRPr lang="en-US" altLang="zh-CN" sz="2200" i="1" dirty="0">
              <a:solidFill>
                <a:srgbClr val="C00000"/>
              </a:solidFill>
              <a:effectLst/>
              <a:latin typeface="微软雅黑" panose="020B0503020204020204" charset="-122"/>
              <a:ea typeface="微软雅黑" panose="020B0503020204020204" charset="-122"/>
              <a:cs typeface="Calibri" panose="020F0502020204030204" pitchFamily="34"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stretch>
            <a:fillRect/>
          </a:stretch>
        </p:blipFill>
        <p:spPr>
          <a:xfrm>
            <a:off x="783672" y="1469142"/>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778510" y="1532468"/>
            <a:ext cx="10972056" cy="3039422"/>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pPr>
              <a:lnSpc>
                <a:spcPct val="114000"/>
              </a:lnSpc>
            </a:pPr>
            <a:r>
              <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rPr>
              <a:t>Make sense of the boldfaced words or expressions in the English sentences, and then translate the sentences into Chinese.</a:t>
            </a:r>
          </a:p>
          <a:p>
            <a:pPr>
              <a:lnSpc>
                <a:spcPct val="114000"/>
              </a:lnSpc>
            </a:pPr>
            <a:endPar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endParaRPr>
          </a:p>
          <a:p>
            <a:pPr>
              <a:lnSpc>
                <a:spcPct val="114000"/>
              </a:lnSpc>
            </a:pPr>
            <a:r>
              <a:rPr lang="en-US" altLang="zh-CN" sz="2400" dirty="0"/>
              <a:t>7.</a:t>
            </a:r>
            <a:r>
              <a:rPr lang="en-US" altLang="zh-CN" sz="2400" b="1" dirty="0"/>
              <a:t> </a:t>
            </a:r>
            <a:r>
              <a:rPr lang="en-US" altLang="zh-CN" sz="2400" dirty="0"/>
              <a:t>At university, </a:t>
            </a:r>
            <a:r>
              <a:rPr lang="en-US" altLang="zh-CN" sz="2400" b="1" dirty="0"/>
              <a:t>more than ever</a:t>
            </a:r>
            <a:r>
              <a:rPr lang="en-US" altLang="zh-CN" sz="2400" dirty="0"/>
              <a:t> you’ll find that a professional level of presentation is required, and that’s impossible to do without at least one draft and </a:t>
            </a:r>
            <a:r>
              <a:rPr lang="en-US" altLang="zh-CN" sz="2400" b="1" dirty="0"/>
              <a:t>a heap of</a:t>
            </a:r>
            <a:r>
              <a:rPr lang="en-US" altLang="zh-CN" sz="2400" dirty="0"/>
              <a:t> high quality editing. </a:t>
            </a:r>
          </a:p>
        </p:txBody>
      </p:sp>
      <p:sp>
        <p:nvSpPr>
          <p:cNvPr id="21" name="文本框 20"/>
          <p:cNvSpPr txBox="1"/>
          <p:nvPr/>
        </p:nvSpPr>
        <p:spPr>
          <a:xfrm>
            <a:off x="6975726" y="4713917"/>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0"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4"/>
            <a:stretch>
              <a:fillRect/>
            </a:stretch>
          </p:blipFill>
          <p:spPr>
            <a:xfrm>
              <a:off x="1635" y="568"/>
              <a:ext cx="1538" cy="1537"/>
            </a:xfrm>
            <a:prstGeom prst="rect">
              <a:avLst/>
            </a:prstGeom>
            <a:noFill/>
            <a:ln w="9525">
              <a:noFill/>
            </a:ln>
          </p:spPr>
        </p:pic>
      </p:grpSp>
      <p:sp>
        <p:nvSpPr>
          <p:cNvPr id="27" name="文本框 26"/>
          <p:cNvSpPr txBox="1"/>
          <p:nvPr/>
        </p:nvSpPr>
        <p:spPr>
          <a:xfrm>
            <a:off x="949909" y="4525901"/>
            <a:ext cx="10699532" cy="870431"/>
          </a:xfrm>
          <a:prstGeom prst="rect">
            <a:avLst/>
          </a:prstGeom>
          <a:noFill/>
        </p:spPr>
        <p:txBody>
          <a:bodyPr wrap="square">
            <a:spAutoFit/>
          </a:bodyPr>
          <a:lstStyle/>
          <a:p>
            <a:pPr>
              <a:lnSpc>
                <a:spcPct val="120000"/>
              </a:lnSpc>
            </a:pPr>
            <a:r>
              <a:rPr lang="zh-CN" altLang="en-US" sz="2200" dirty="0">
                <a:solidFill>
                  <a:srgbClr val="C00000"/>
                </a:solidFill>
                <a:effectLst/>
                <a:latin typeface="微软雅黑" panose="020B0503020204020204" charset="-122"/>
                <a:ea typeface="微软雅黑" panose="020B0503020204020204" charset="-122"/>
              </a:rPr>
              <a:t>在大学，你</a:t>
            </a:r>
            <a:r>
              <a:rPr lang="zh-CN" altLang="en-US" sz="2200" u="sng" dirty="0">
                <a:solidFill>
                  <a:srgbClr val="C00000"/>
                </a:solidFill>
                <a:effectLst/>
                <a:latin typeface="微软雅黑" panose="020B0503020204020204" charset="-122"/>
                <a:ea typeface="微软雅黑" panose="020B0503020204020204" charset="-122"/>
              </a:rPr>
              <a:t>比以往更</a:t>
            </a:r>
            <a:r>
              <a:rPr lang="zh-CN" altLang="en-US" sz="2200" dirty="0">
                <a:solidFill>
                  <a:srgbClr val="C00000"/>
                </a:solidFill>
                <a:effectLst/>
                <a:latin typeface="微软雅黑" panose="020B0503020204020204" charset="-122"/>
                <a:ea typeface="微软雅黑" panose="020B0503020204020204" charset="-122"/>
              </a:rPr>
              <a:t>感到所呈论文须具备一定的专业性，但要做到这一点，至少要撰写一份草稿，然后对此进行多次高质量的编校。 </a:t>
            </a:r>
            <a:endParaRPr lang="zh-CN" altLang="en-US" sz="2200" dirty="0">
              <a:solidFill>
                <a:srgbClr val="C00000"/>
              </a:solidFill>
              <a:latin typeface="微软雅黑" panose="020B0503020204020204" charset="-122"/>
              <a:ea typeface="微软雅黑" panose="020B0503020204020204"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stretch>
            <a:fillRect/>
          </a:stretch>
        </p:blipFill>
        <p:spPr>
          <a:xfrm>
            <a:off x="783672" y="1469142"/>
            <a:ext cx="640936" cy="562294"/>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778510" y="1532468"/>
            <a:ext cx="10972056" cy="2832699"/>
          </a:xfrm>
          <a:prstGeom prst="rect">
            <a:avLst/>
          </a:prstGeom>
          <a:noFill/>
        </p:spPr>
        <p:txBody>
          <a:bodyPr wrap="square">
            <a:spAutoFit/>
          </a:bodyPr>
          <a:lstStyle/>
          <a:p>
            <a:pPr algn="l">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pPr>
              <a:lnSpc>
                <a:spcPct val="114000"/>
              </a:lnSpc>
            </a:pPr>
            <a:r>
              <a:rPr lang="en-US" altLang="zh-CN" sz="2400" i="1" dirty="0">
                <a:solidFill>
                  <a:srgbClr val="0070C0"/>
                </a:solidFill>
                <a:latin typeface="Calibri" panose="020F0502020204030204" pitchFamily="34" charset="0"/>
                <a:ea typeface="等线" panose="02010600030101010101" pitchFamily="2" charset="-122"/>
                <a:cs typeface="Calibri" panose="020F0502020204030204" pitchFamily="34" charset="0"/>
              </a:rPr>
              <a:t>Make sense of the boldfaced words or expressions in the English sentences, and then translate the sentences into Chinese.</a:t>
            </a:r>
            <a:endParaRPr lang="en-US" altLang="zh-CN" sz="2400" b="1" dirty="0">
              <a:solidFill>
                <a:srgbClr val="C35A58"/>
              </a:solidFill>
              <a:latin typeface="Calibri" panose="020F0502020204030204" pitchFamily="34" charset="0"/>
              <a:ea typeface="等线" panose="02010600030101010101" pitchFamily="2" charset="-122"/>
            </a:endParaRPr>
          </a:p>
          <a:p>
            <a:endParaRPr lang="en-US" altLang="zh-CN" sz="2400" dirty="0"/>
          </a:p>
          <a:p>
            <a:r>
              <a:rPr lang="en-US" altLang="zh-CN" sz="2400" dirty="0"/>
              <a:t>8. </a:t>
            </a:r>
            <a:r>
              <a:rPr lang="en-US" altLang="zh-CN" sz="2400" b="1" dirty="0"/>
              <a:t>It’s meant to be</a:t>
            </a:r>
            <a:r>
              <a:rPr lang="en-US" altLang="zh-CN" sz="2400" dirty="0"/>
              <a:t> a developmental process, during which your understanding of the issues and complexities grows </a:t>
            </a:r>
            <a:r>
              <a:rPr lang="en-US" altLang="zh-CN" sz="2400" b="1" dirty="0"/>
              <a:t>along with</a:t>
            </a:r>
            <a:r>
              <a:rPr lang="en-US" altLang="zh-CN" sz="2400" dirty="0"/>
              <a:t> your ability to discuss them in a </a:t>
            </a:r>
            <a:r>
              <a:rPr lang="en-US" altLang="zh-CN" sz="2400" b="1" dirty="0"/>
              <a:t>well-presented</a:t>
            </a:r>
            <a:r>
              <a:rPr lang="en-US" altLang="zh-CN" sz="2400" dirty="0"/>
              <a:t> essay. </a:t>
            </a:r>
          </a:p>
        </p:txBody>
      </p:sp>
      <p:sp>
        <p:nvSpPr>
          <p:cNvPr id="21" name="文本框 20"/>
          <p:cNvSpPr txBox="1"/>
          <p:nvPr/>
        </p:nvSpPr>
        <p:spPr>
          <a:xfrm>
            <a:off x="6975726" y="4713917"/>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0"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4"/>
            <a:stretch>
              <a:fillRect/>
            </a:stretch>
          </p:blipFill>
          <p:spPr>
            <a:xfrm>
              <a:off x="1635" y="568"/>
              <a:ext cx="1538" cy="1537"/>
            </a:xfrm>
            <a:prstGeom prst="rect">
              <a:avLst/>
            </a:prstGeom>
            <a:noFill/>
            <a:ln w="9525">
              <a:noFill/>
            </a:ln>
          </p:spPr>
        </p:pic>
      </p:grpSp>
      <p:sp>
        <p:nvSpPr>
          <p:cNvPr id="28" name="文本框 27"/>
          <p:cNvSpPr txBox="1"/>
          <p:nvPr/>
        </p:nvSpPr>
        <p:spPr>
          <a:xfrm>
            <a:off x="949909" y="4384022"/>
            <a:ext cx="10699532" cy="870431"/>
          </a:xfrm>
          <a:prstGeom prst="rect">
            <a:avLst/>
          </a:prstGeom>
          <a:noFill/>
        </p:spPr>
        <p:txBody>
          <a:bodyPr wrap="square">
            <a:spAutoFit/>
          </a:bodyPr>
          <a:lstStyle/>
          <a:p>
            <a:pPr>
              <a:lnSpc>
                <a:spcPct val="120000"/>
              </a:lnSpc>
            </a:pPr>
            <a:r>
              <a:rPr lang="zh-CN" altLang="en-US" sz="2200" u="sng" dirty="0">
                <a:solidFill>
                  <a:srgbClr val="C00000"/>
                </a:solidFill>
                <a:effectLst/>
                <a:latin typeface="微软雅黑" panose="020B0503020204020204" charset="-122"/>
                <a:ea typeface="微软雅黑" panose="020B0503020204020204" charset="-122"/>
              </a:rPr>
              <a:t>这理应是</a:t>
            </a:r>
            <a:r>
              <a:rPr lang="zh-CN" altLang="en-US" sz="2200" dirty="0">
                <a:solidFill>
                  <a:srgbClr val="C00000"/>
                </a:solidFill>
                <a:effectLst/>
                <a:latin typeface="微软雅黑" panose="020B0503020204020204" charset="-122"/>
                <a:ea typeface="微软雅黑" panose="020B0503020204020204" charset="-122"/>
              </a:rPr>
              <a:t>一个发展过程。当你有能力在论文中讨论这些问题，并加以</a:t>
            </a:r>
            <a:r>
              <a:rPr lang="zh-CN" altLang="en-US" sz="2200" u="sng" dirty="0">
                <a:solidFill>
                  <a:srgbClr val="C00000"/>
                </a:solidFill>
                <a:effectLst/>
                <a:latin typeface="微软雅黑" panose="020B0503020204020204" charset="-122"/>
                <a:ea typeface="微软雅黑" panose="020B0503020204020204" charset="-122"/>
              </a:rPr>
              <a:t>出色的阐述</a:t>
            </a:r>
            <a:r>
              <a:rPr lang="zh-CN" altLang="en-US" sz="2200" dirty="0">
                <a:solidFill>
                  <a:srgbClr val="C00000"/>
                </a:solidFill>
                <a:effectLst/>
                <a:latin typeface="微软雅黑" panose="020B0503020204020204" charset="-122"/>
                <a:ea typeface="微软雅黑" panose="020B0503020204020204" charset="-122"/>
              </a:rPr>
              <a:t>时，你对这些问题及其复杂性的认识也会</a:t>
            </a:r>
            <a:r>
              <a:rPr lang="zh-CN" altLang="en-US" sz="2200" u="sng" dirty="0">
                <a:solidFill>
                  <a:srgbClr val="C00000"/>
                </a:solidFill>
                <a:effectLst/>
                <a:latin typeface="微软雅黑" panose="020B0503020204020204" charset="-122"/>
                <a:ea typeface="微软雅黑" panose="020B0503020204020204" charset="-122"/>
              </a:rPr>
              <a:t>随之</a:t>
            </a:r>
            <a:r>
              <a:rPr lang="zh-CN" altLang="en-US" sz="2200" dirty="0">
                <a:solidFill>
                  <a:srgbClr val="C00000"/>
                </a:solidFill>
                <a:effectLst/>
                <a:latin typeface="微软雅黑" panose="020B0503020204020204" charset="-122"/>
                <a:ea typeface="微软雅黑" panose="020B0503020204020204" charset="-122"/>
              </a:rPr>
              <a:t>得到提升。</a:t>
            </a:r>
            <a:endParaRPr lang="en-US" altLang="zh-CN" sz="2200" b="1" dirty="0">
              <a:solidFill>
                <a:srgbClr val="C00000"/>
              </a:solidFill>
              <a:latin typeface="微软雅黑" panose="020B0503020204020204" charset="-122"/>
              <a:ea typeface="微软雅黑" panose="020B0503020204020204" charset="-122"/>
              <a:cs typeface="Calibri" panose="020F0502020204030204" pitchFamily="34"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700406" y="1464010"/>
            <a:ext cx="10787402" cy="4505849"/>
          </a:xfrm>
          <a:prstGeom prst="rect">
            <a:avLst/>
          </a:prstGeom>
          <a:noFill/>
        </p:spPr>
        <p:txBody>
          <a:bodyPr wrap="square">
            <a:spAutoFit/>
          </a:bodyPr>
          <a:lstStyle/>
          <a:p>
            <a:pPr algn="l" fontAlgn="auto">
              <a:lnSpc>
                <a:spcPct val="120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r>
              <a:rPr lang="en-US" altLang="zh-CN" sz="2400" i="1" dirty="0">
                <a:solidFill>
                  <a:srgbClr val="0070C0"/>
                </a:solidFill>
                <a:latin typeface="Calibri" panose="020F0502020204030204" pitchFamily="34" charset="0"/>
                <a:ea typeface="黑体" panose="02010609060101010101" pitchFamily="49" charset="-122"/>
                <a:cs typeface="Calibri" panose="020F0502020204030204" pitchFamily="34" charset="0"/>
              </a:rPr>
              <a:t>Translate the following Chinese sentences into English while using the words or expressions given in the brackets.</a:t>
            </a:r>
            <a:endParaRPr lang="en-US" altLang="zh-CN" sz="2400" i="1" dirty="0">
              <a:solidFill>
                <a:srgbClr val="0070C0"/>
              </a:solidFill>
              <a:effectLst/>
              <a:latin typeface="Calibri" panose="020F0502020204030204" pitchFamily="34" charset="0"/>
              <a:ea typeface="黑体" panose="02010609060101010101" pitchFamily="49" charset="-122"/>
              <a:cs typeface="Calibri" panose="020F0502020204030204" pitchFamily="34" charset="0"/>
            </a:endParaRPr>
          </a:p>
          <a:p>
            <a:pPr algn="just"/>
            <a:endParaRPr lang="en-US" altLang="zh-CN" sz="1200" dirty="0">
              <a:latin typeface="微软雅黑" panose="020B0503020204020204" charset="-122"/>
              <a:ea typeface="微软雅黑" panose="020B0503020204020204" charset="-122"/>
              <a:cs typeface="微软雅黑" panose="020B0503020204020204" charset="-122"/>
            </a:endParaRPr>
          </a:p>
          <a:p>
            <a:r>
              <a:rPr lang="en-US" altLang="zh-CN" sz="2200" dirty="0">
                <a:latin typeface="微软雅黑" panose="020B0503020204020204" charset="-122"/>
                <a:ea typeface="微软雅黑" panose="020B0503020204020204" charset="-122"/>
                <a:cs typeface="微软雅黑" panose="020B0503020204020204" charset="-122"/>
              </a:rPr>
              <a:t>1. </a:t>
            </a:r>
            <a:r>
              <a:rPr lang="zh-CN" altLang="en-US" sz="2200" dirty="0">
                <a:latin typeface="微软雅黑" panose="020B0503020204020204" charset="-122"/>
                <a:ea typeface="微软雅黑" panose="020B0503020204020204" charset="-122"/>
                <a:cs typeface="微软雅黑" panose="020B0503020204020204" charset="-122"/>
              </a:rPr>
              <a:t>语言学习得靠天赋，这是一种谬论，但是有些学生竟会信以为真。（</a:t>
            </a:r>
            <a:r>
              <a:rPr lang="en-US" altLang="zh-CN" sz="2200" dirty="0">
                <a:latin typeface="微软雅黑" panose="020B0503020204020204" charset="-122"/>
                <a:ea typeface="微软雅黑" panose="020B0503020204020204" charset="-122"/>
                <a:cs typeface="微软雅黑" panose="020B0503020204020204" charset="-122"/>
              </a:rPr>
              <a:t>tempt, myth, do without…</a:t>
            </a:r>
            <a:r>
              <a:rPr lang="zh-CN" altLang="en-US" sz="2200" dirty="0">
                <a:latin typeface="微软雅黑" panose="020B0503020204020204" charset="-122"/>
                <a:ea typeface="微软雅黑" panose="020B0503020204020204" charset="-122"/>
                <a:cs typeface="微软雅黑" panose="020B0503020204020204" charset="-122"/>
              </a:rPr>
              <a:t>） </a:t>
            </a:r>
            <a:endParaRPr lang="en-US" altLang="zh-CN" sz="2200" dirty="0">
              <a:latin typeface="微软雅黑" panose="020B0503020204020204" charset="-122"/>
              <a:ea typeface="微软雅黑" panose="020B0503020204020204" charset="-122"/>
              <a:cs typeface="微软雅黑" panose="020B0503020204020204" charset="-122"/>
            </a:endParaRPr>
          </a:p>
          <a:p>
            <a:endParaRPr lang="en-US" altLang="zh-CN" sz="3000" dirty="0">
              <a:latin typeface="微软雅黑" panose="020B0503020204020204" charset="-122"/>
              <a:ea typeface="微软雅黑" panose="020B0503020204020204" charset="-122"/>
              <a:cs typeface="微软雅黑" panose="020B0503020204020204" charset="-122"/>
            </a:endParaRPr>
          </a:p>
          <a:p>
            <a:endParaRPr lang="en-US" altLang="zh-CN" sz="2200" dirty="0">
              <a:latin typeface="微软雅黑" panose="020B0503020204020204" charset="-122"/>
              <a:ea typeface="微软雅黑" panose="020B0503020204020204" charset="-122"/>
              <a:cs typeface="微软雅黑" panose="020B0503020204020204" charset="-122"/>
            </a:endParaRPr>
          </a:p>
          <a:p>
            <a:r>
              <a:rPr lang="en-US" altLang="zh-CN" sz="2200" dirty="0">
                <a:latin typeface="微软雅黑" panose="020B0503020204020204" charset="-122"/>
                <a:ea typeface="微软雅黑" panose="020B0503020204020204" charset="-122"/>
                <a:cs typeface="微软雅黑" panose="020B0503020204020204" charset="-122"/>
              </a:rPr>
              <a:t>2. </a:t>
            </a:r>
            <a:r>
              <a:rPr lang="zh-CN" altLang="en-US" sz="2200" dirty="0">
                <a:latin typeface="微软雅黑" panose="020B0503020204020204" charset="-122"/>
                <a:ea typeface="微软雅黑" panose="020B0503020204020204" charset="-122"/>
                <a:cs typeface="微软雅黑" panose="020B0503020204020204" charset="-122"/>
              </a:rPr>
              <a:t>老师认为，他老忘了交作业这件事，说明他并不想学习。</a:t>
            </a:r>
            <a:r>
              <a:rPr lang="en-US" altLang="zh-CN" sz="2200" dirty="0">
                <a:latin typeface="微软雅黑" panose="020B0503020204020204" charset="-122"/>
                <a:ea typeface="微软雅黑" panose="020B0503020204020204" charset="-122"/>
                <a:cs typeface="微软雅黑" panose="020B0503020204020204" charset="-122"/>
              </a:rPr>
              <a:t>(a case of, hand in) </a:t>
            </a:r>
          </a:p>
          <a:p>
            <a:endParaRPr lang="en-US" altLang="zh-CN" sz="3600" dirty="0">
              <a:latin typeface="微软雅黑" panose="020B0503020204020204" charset="-122"/>
              <a:ea typeface="微软雅黑" panose="020B0503020204020204" charset="-122"/>
              <a:cs typeface="微软雅黑" panose="020B0503020204020204" charset="-122"/>
            </a:endParaRPr>
          </a:p>
          <a:p>
            <a:endParaRPr lang="en-US" altLang="zh-CN" sz="2200" dirty="0">
              <a:latin typeface="微软雅黑" panose="020B0503020204020204" charset="-122"/>
              <a:ea typeface="微软雅黑" panose="020B0503020204020204" charset="-122"/>
              <a:cs typeface="微软雅黑" panose="020B0503020204020204" charset="-122"/>
            </a:endParaRPr>
          </a:p>
          <a:p>
            <a:r>
              <a:rPr lang="en-US" altLang="zh-CN" sz="2200" dirty="0">
                <a:latin typeface="微软雅黑" panose="020B0503020204020204" charset="-122"/>
                <a:ea typeface="微软雅黑" panose="020B0503020204020204" charset="-122"/>
                <a:cs typeface="微软雅黑" panose="020B0503020204020204" charset="-122"/>
              </a:rPr>
              <a:t>3. </a:t>
            </a:r>
            <a:r>
              <a:rPr lang="zh-CN" altLang="en-US" sz="2200" dirty="0">
                <a:latin typeface="微软雅黑" panose="020B0503020204020204" charset="-122"/>
                <a:ea typeface="微软雅黑" panose="020B0503020204020204" charset="-122"/>
                <a:cs typeface="微软雅黑" panose="020B0503020204020204" charset="-122"/>
              </a:rPr>
              <a:t>学生理应专注于学业。</a:t>
            </a:r>
            <a:r>
              <a:rPr lang="en-US" altLang="zh-CN" sz="2200" dirty="0">
                <a:latin typeface="微软雅黑" panose="020B0503020204020204" charset="-122"/>
                <a:ea typeface="微软雅黑" panose="020B0503020204020204" charset="-122"/>
                <a:cs typeface="微软雅黑" panose="020B0503020204020204" charset="-122"/>
              </a:rPr>
              <a:t>(commitment, be meant to…) </a:t>
            </a:r>
          </a:p>
        </p:txBody>
      </p:sp>
      <p:sp>
        <p:nvSpPr>
          <p:cNvPr id="10" name="文本框 9"/>
          <p:cNvSpPr txBox="1"/>
          <p:nvPr/>
        </p:nvSpPr>
        <p:spPr>
          <a:xfrm>
            <a:off x="6897621" y="464545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pic>
        <p:nvPicPr>
          <p:cNvPr id="22" name="图片 21"/>
          <p:cNvPicPr>
            <a:picLocks noChangeAspect="1"/>
          </p:cNvPicPr>
          <p:nvPr/>
        </p:nvPicPr>
        <p:blipFill>
          <a:blip r:embed="rId2"/>
          <a:stretch>
            <a:fillRect/>
          </a:stretch>
        </p:blipFill>
        <p:spPr>
          <a:xfrm>
            <a:off x="614552" y="1425643"/>
            <a:ext cx="640936" cy="562294"/>
          </a:xfrm>
          <a:prstGeom prst="rect">
            <a:avLst/>
          </a:prstGeom>
        </p:spPr>
      </p:pic>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6" name="文本框 25"/>
          <p:cNvSpPr txBox="1"/>
          <p:nvPr/>
        </p:nvSpPr>
        <p:spPr>
          <a:xfrm>
            <a:off x="873752" y="3504478"/>
            <a:ext cx="10550993" cy="830997"/>
          </a:xfrm>
          <a:prstGeom prst="rect">
            <a:avLst/>
          </a:prstGeom>
          <a:noFill/>
        </p:spPr>
        <p:txBody>
          <a:bodyPr wrap="square">
            <a:spAutoFit/>
          </a:bodyPr>
          <a:lstStyle/>
          <a:p>
            <a:r>
              <a:rPr lang="en-US" altLang="zh-CN" sz="2400" dirty="0">
                <a:effectLst/>
              </a:rPr>
              <a:t>Some students are </a:t>
            </a:r>
            <a:r>
              <a:rPr lang="en-US" altLang="zh-CN" sz="2400" dirty="0">
                <a:solidFill>
                  <a:srgbClr val="C00000"/>
                </a:solidFill>
                <a:effectLst/>
              </a:rPr>
              <a:t>tempted</a:t>
            </a:r>
            <a:r>
              <a:rPr lang="en-US" altLang="zh-CN" sz="2400" dirty="0">
                <a:effectLst/>
              </a:rPr>
              <a:t> to believe in the </a:t>
            </a:r>
            <a:r>
              <a:rPr lang="en-US" altLang="zh-CN" sz="2400" dirty="0">
                <a:solidFill>
                  <a:srgbClr val="C00000"/>
                </a:solidFill>
                <a:effectLst/>
              </a:rPr>
              <a:t>myth</a:t>
            </a:r>
            <a:r>
              <a:rPr lang="en-US" altLang="zh-CN" sz="2400" dirty="0">
                <a:effectLst/>
              </a:rPr>
              <a:t> that language learning cannot </a:t>
            </a:r>
            <a:r>
              <a:rPr lang="en-US" altLang="zh-CN" sz="2400" dirty="0">
                <a:solidFill>
                  <a:srgbClr val="C00000"/>
                </a:solidFill>
                <a:effectLst/>
              </a:rPr>
              <a:t>do without</a:t>
            </a:r>
            <a:r>
              <a:rPr lang="en-US" altLang="zh-CN" sz="2400" dirty="0">
                <a:effectLst/>
              </a:rPr>
              <a:t> talent. </a:t>
            </a:r>
            <a:endParaRPr lang="en-US" altLang="zh-CN" sz="2400" dirty="0"/>
          </a:p>
        </p:txBody>
      </p:sp>
      <p:sp>
        <p:nvSpPr>
          <p:cNvPr id="27" name="文本框 26"/>
          <p:cNvSpPr txBox="1"/>
          <p:nvPr/>
        </p:nvSpPr>
        <p:spPr>
          <a:xfrm>
            <a:off x="873752" y="4685446"/>
            <a:ext cx="10866303" cy="830997"/>
          </a:xfrm>
          <a:prstGeom prst="rect">
            <a:avLst/>
          </a:prstGeom>
          <a:noFill/>
        </p:spPr>
        <p:txBody>
          <a:bodyPr wrap="square">
            <a:spAutoFit/>
          </a:bodyPr>
          <a:lstStyle/>
          <a:p>
            <a:r>
              <a:rPr lang="en-US" altLang="zh-CN" sz="2400" dirty="0">
                <a:effectLst/>
              </a:rPr>
              <a:t>The teacher thought his forgetting to </a:t>
            </a:r>
            <a:r>
              <a:rPr lang="en-US" altLang="zh-CN" sz="2400" dirty="0">
                <a:solidFill>
                  <a:srgbClr val="C00000"/>
                </a:solidFill>
                <a:effectLst/>
              </a:rPr>
              <a:t>hand in </a:t>
            </a:r>
            <a:r>
              <a:rPr lang="en-US" altLang="zh-CN" sz="2400" dirty="0">
                <a:effectLst/>
              </a:rPr>
              <a:t>his homework was </a:t>
            </a:r>
            <a:r>
              <a:rPr lang="en-US" altLang="zh-CN" sz="2400" dirty="0">
                <a:solidFill>
                  <a:srgbClr val="C00000"/>
                </a:solidFill>
                <a:effectLst/>
              </a:rPr>
              <a:t>a case of </a:t>
            </a:r>
            <a:r>
              <a:rPr lang="en-US" altLang="zh-CN" sz="2400" dirty="0">
                <a:effectLst/>
              </a:rPr>
              <a:t>not wanting to study. </a:t>
            </a:r>
            <a:endParaRPr lang="en-US" altLang="zh-CN" sz="2400" dirty="0"/>
          </a:p>
        </p:txBody>
      </p:sp>
      <p:sp>
        <p:nvSpPr>
          <p:cNvPr id="28" name="文本框 27"/>
          <p:cNvSpPr txBox="1"/>
          <p:nvPr/>
        </p:nvSpPr>
        <p:spPr>
          <a:xfrm>
            <a:off x="873752" y="5904694"/>
            <a:ext cx="10058031" cy="461665"/>
          </a:xfrm>
          <a:prstGeom prst="rect">
            <a:avLst/>
          </a:prstGeom>
          <a:noFill/>
        </p:spPr>
        <p:txBody>
          <a:bodyPr wrap="square">
            <a:spAutoFit/>
          </a:bodyPr>
          <a:lstStyle/>
          <a:p>
            <a:r>
              <a:rPr lang="en-US" altLang="zh-CN" sz="2400" dirty="0">
                <a:effectLst/>
              </a:rPr>
              <a:t>Students </a:t>
            </a:r>
            <a:r>
              <a:rPr lang="en-US" altLang="zh-CN" sz="2400" dirty="0">
                <a:solidFill>
                  <a:srgbClr val="C00000"/>
                </a:solidFill>
                <a:effectLst/>
              </a:rPr>
              <a:t>are meant to</a:t>
            </a:r>
            <a:r>
              <a:rPr lang="en-US" altLang="zh-CN" sz="2400" dirty="0">
                <a:effectLst/>
              </a:rPr>
              <a:t> have a </a:t>
            </a:r>
            <a:r>
              <a:rPr lang="en-US" altLang="zh-CN" sz="2400" dirty="0">
                <a:solidFill>
                  <a:srgbClr val="C00000"/>
                </a:solidFill>
                <a:effectLst/>
              </a:rPr>
              <a:t>commitment</a:t>
            </a:r>
            <a:r>
              <a:rPr lang="en-US" altLang="zh-CN" sz="2400" dirty="0">
                <a:effectLst/>
              </a:rPr>
              <a:t> to their studies. </a:t>
            </a:r>
            <a:endParaRPr lang="en-US" altLang="zh-CN" sz="2400" dirty="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700406" y="1464010"/>
            <a:ext cx="10787402" cy="3490186"/>
          </a:xfrm>
          <a:prstGeom prst="rect">
            <a:avLst/>
          </a:prstGeom>
          <a:noFill/>
        </p:spPr>
        <p:txBody>
          <a:bodyPr wrap="square">
            <a:spAutoFit/>
          </a:bodyPr>
          <a:lstStyle/>
          <a:p>
            <a:pPr algn="l" fontAlgn="auto">
              <a:lnSpc>
                <a:spcPct val="120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Translation</a:t>
            </a:r>
          </a:p>
          <a:p>
            <a:r>
              <a:rPr lang="en-US" altLang="zh-CN" sz="2400" i="1" dirty="0">
                <a:solidFill>
                  <a:srgbClr val="0070C0"/>
                </a:solidFill>
                <a:latin typeface="Calibri" panose="020F0502020204030204" pitchFamily="34" charset="0"/>
                <a:ea typeface="黑体" panose="02010609060101010101" pitchFamily="49" charset="-122"/>
                <a:cs typeface="Calibri" panose="020F0502020204030204" pitchFamily="34" charset="0"/>
              </a:rPr>
              <a:t>Translate the following Chinese sentences into English while using the words or expressions given in the brackets.</a:t>
            </a:r>
            <a:endParaRPr lang="en-US" altLang="zh-CN" sz="2400" i="1" dirty="0">
              <a:solidFill>
                <a:srgbClr val="0070C0"/>
              </a:solidFill>
              <a:effectLst/>
              <a:latin typeface="Calibri" panose="020F0502020204030204" pitchFamily="34" charset="0"/>
              <a:ea typeface="黑体" panose="02010609060101010101" pitchFamily="49" charset="-122"/>
              <a:cs typeface="Calibri" panose="020F0502020204030204" pitchFamily="34" charset="0"/>
            </a:endParaRPr>
          </a:p>
          <a:p>
            <a:pPr algn="just"/>
            <a:endParaRPr lang="en-US" altLang="zh-CN" sz="1200" dirty="0">
              <a:latin typeface="微软雅黑" panose="020B0503020204020204" charset="-122"/>
              <a:ea typeface="微软雅黑" panose="020B0503020204020204" charset="-122"/>
              <a:cs typeface="微软雅黑" panose="020B0503020204020204" charset="-122"/>
            </a:endParaRPr>
          </a:p>
          <a:p>
            <a:r>
              <a:rPr lang="en-US" altLang="zh-CN" sz="2200" dirty="0">
                <a:latin typeface="微软雅黑" panose="020B0503020204020204" charset="-122"/>
                <a:ea typeface="微软雅黑" panose="020B0503020204020204" charset="-122"/>
                <a:cs typeface="微软雅黑" panose="020B0503020204020204" charset="-122"/>
              </a:rPr>
              <a:t>4.   </a:t>
            </a:r>
            <a:r>
              <a:rPr lang="zh-CN" altLang="en-US" sz="2200" dirty="0">
                <a:latin typeface="微软雅黑" panose="020B0503020204020204" charset="-122"/>
                <a:ea typeface="微软雅黑" panose="020B0503020204020204" charset="-122"/>
                <a:cs typeface="微软雅黑" panose="020B0503020204020204" charset="-122"/>
              </a:rPr>
              <a:t>做作业拖拉的学生总会愕然发觉，提交作业的截止日期已经悄然迫近。</a:t>
            </a:r>
            <a:r>
              <a:rPr lang="en-US" altLang="zh-CN" sz="2200" dirty="0">
                <a:latin typeface="微软雅黑" panose="020B0503020204020204" charset="-122"/>
                <a:ea typeface="微软雅黑" panose="020B0503020204020204" charset="-122"/>
                <a:cs typeface="微软雅黑" panose="020B0503020204020204" charset="-122"/>
              </a:rPr>
              <a:t>(procrastinate, creep up</a:t>
            </a:r>
            <a:r>
              <a:rPr lang="zh-CN" altLang="en-US" sz="2200" dirty="0">
                <a:latin typeface="微软雅黑" panose="020B0503020204020204" charset="-122"/>
                <a:ea typeface="微软雅黑" panose="020B0503020204020204" charset="-122"/>
                <a:cs typeface="微软雅黑" panose="020B0503020204020204" charset="-122"/>
              </a:rPr>
              <a:t>） </a:t>
            </a:r>
            <a:endParaRPr lang="en-US" altLang="zh-CN" sz="2200" dirty="0">
              <a:latin typeface="微软雅黑" panose="020B0503020204020204" charset="-122"/>
              <a:ea typeface="微软雅黑" panose="020B0503020204020204" charset="-122"/>
              <a:cs typeface="微软雅黑" panose="020B0503020204020204" charset="-122"/>
            </a:endParaRPr>
          </a:p>
          <a:p>
            <a:endParaRPr lang="en-US" altLang="zh-CN" sz="2200" dirty="0">
              <a:latin typeface="微软雅黑" panose="020B0503020204020204" charset="-122"/>
              <a:ea typeface="微软雅黑" panose="020B0503020204020204" charset="-122"/>
              <a:cs typeface="微软雅黑" panose="020B0503020204020204" charset="-122"/>
            </a:endParaRPr>
          </a:p>
          <a:p>
            <a:endParaRPr lang="en-US" altLang="zh-CN" sz="2200" dirty="0">
              <a:latin typeface="微软雅黑" panose="020B0503020204020204" charset="-122"/>
              <a:ea typeface="微软雅黑" panose="020B0503020204020204" charset="-122"/>
              <a:cs typeface="微软雅黑" panose="020B0503020204020204" charset="-122"/>
            </a:endParaRPr>
          </a:p>
          <a:p>
            <a:endParaRPr lang="en-US" altLang="zh-CN" sz="2200" dirty="0">
              <a:latin typeface="微软雅黑" panose="020B0503020204020204" charset="-122"/>
              <a:ea typeface="微软雅黑" panose="020B0503020204020204" charset="-122"/>
              <a:cs typeface="微软雅黑" panose="020B0503020204020204" charset="-122"/>
            </a:endParaRPr>
          </a:p>
          <a:p>
            <a:r>
              <a:rPr lang="en-US" altLang="zh-CN" sz="2200" dirty="0">
                <a:latin typeface="微软雅黑" panose="020B0503020204020204" charset="-122"/>
                <a:ea typeface="微软雅黑" panose="020B0503020204020204" charset="-122"/>
                <a:cs typeface="微软雅黑" panose="020B0503020204020204" charset="-122"/>
              </a:rPr>
              <a:t>5.  </a:t>
            </a:r>
            <a:r>
              <a:rPr lang="zh-CN" altLang="en-US" sz="2200" dirty="0">
                <a:latin typeface="微软雅黑" panose="020B0503020204020204" charset="-122"/>
                <a:ea typeface="微软雅黑" panose="020B0503020204020204" charset="-122"/>
                <a:cs typeface="微软雅黑" panose="020B0503020204020204" charset="-122"/>
              </a:rPr>
              <a:t>撰写一篇优秀论文需要广博的阅读与不懈的努力。（</a:t>
            </a:r>
            <a:r>
              <a:rPr lang="en-US" altLang="zh-CN" sz="2200" dirty="0">
                <a:latin typeface="微软雅黑" panose="020B0503020204020204" charset="-122"/>
                <a:ea typeface="微软雅黑" panose="020B0503020204020204" charset="-122"/>
                <a:cs typeface="微软雅黑" panose="020B0503020204020204" charset="-122"/>
              </a:rPr>
              <a:t>involve, consistent</a:t>
            </a:r>
            <a:r>
              <a:rPr lang="zh-CN" altLang="en-US" sz="2200" dirty="0">
                <a:latin typeface="微软雅黑" panose="020B0503020204020204" charset="-122"/>
                <a:ea typeface="微软雅黑" panose="020B0503020204020204" charset="-122"/>
                <a:cs typeface="微软雅黑" panose="020B0503020204020204" charset="-122"/>
              </a:rPr>
              <a:t>） </a:t>
            </a:r>
            <a:endParaRPr lang="en-US" altLang="zh-CN" sz="2200" dirty="0">
              <a:latin typeface="微软雅黑" panose="020B0503020204020204" charset="-122"/>
              <a:ea typeface="微软雅黑" panose="020B0503020204020204" charset="-122"/>
              <a:cs typeface="微软雅黑" panose="020B0503020204020204" charset="-122"/>
            </a:endParaRPr>
          </a:p>
        </p:txBody>
      </p:sp>
      <p:sp>
        <p:nvSpPr>
          <p:cNvPr id="10" name="文本框 9"/>
          <p:cNvSpPr txBox="1"/>
          <p:nvPr/>
        </p:nvSpPr>
        <p:spPr>
          <a:xfrm>
            <a:off x="6897621" y="464545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pic>
        <p:nvPicPr>
          <p:cNvPr id="22" name="图片 21"/>
          <p:cNvPicPr>
            <a:picLocks noChangeAspect="1"/>
          </p:cNvPicPr>
          <p:nvPr/>
        </p:nvPicPr>
        <p:blipFill>
          <a:blip r:embed="rId2"/>
          <a:stretch>
            <a:fillRect/>
          </a:stretch>
        </p:blipFill>
        <p:spPr>
          <a:xfrm>
            <a:off x="614552" y="1425643"/>
            <a:ext cx="640936" cy="562294"/>
          </a:xfrm>
          <a:prstGeom prst="rect">
            <a:avLst/>
          </a:prstGeom>
        </p:spPr>
      </p:pic>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9" name="文本框 28"/>
          <p:cNvSpPr txBox="1"/>
          <p:nvPr/>
        </p:nvSpPr>
        <p:spPr>
          <a:xfrm>
            <a:off x="1119614" y="3603313"/>
            <a:ext cx="10378704" cy="830997"/>
          </a:xfrm>
          <a:prstGeom prst="rect">
            <a:avLst/>
          </a:prstGeom>
          <a:noFill/>
        </p:spPr>
        <p:txBody>
          <a:bodyPr wrap="square">
            <a:spAutoFit/>
          </a:bodyPr>
          <a:lstStyle/>
          <a:p>
            <a:r>
              <a:rPr lang="en-US" altLang="zh-CN" sz="2400" dirty="0">
                <a:solidFill>
                  <a:srgbClr val="C00000"/>
                </a:solidFill>
                <a:effectLst/>
              </a:rPr>
              <a:t>Procrastinating </a:t>
            </a:r>
            <a:r>
              <a:rPr lang="en-US" altLang="zh-CN" sz="2400" dirty="0">
                <a:effectLst/>
              </a:rPr>
              <a:t>students are often surprised to discover that homework deadlines have </a:t>
            </a:r>
            <a:r>
              <a:rPr lang="en-US" altLang="zh-CN" sz="2400" dirty="0">
                <a:solidFill>
                  <a:srgbClr val="C00000"/>
                </a:solidFill>
                <a:effectLst/>
              </a:rPr>
              <a:t>crept up </a:t>
            </a:r>
            <a:r>
              <a:rPr lang="en-US" altLang="zh-CN" sz="2400" dirty="0">
                <a:effectLst/>
              </a:rPr>
              <a:t>on them. </a:t>
            </a:r>
            <a:endParaRPr lang="en-US" altLang="zh-CN" sz="2400" dirty="0"/>
          </a:p>
        </p:txBody>
      </p:sp>
      <p:sp>
        <p:nvSpPr>
          <p:cNvPr id="30" name="文本框 29"/>
          <p:cNvSpPr txBox="1"/>
          <p:nvPr/>
        </p:nvSpPr>
        <p:spPr>
          <a:xfrm>
            <a:off x="1145668" y="5055149"/>
            <a:ext cx="11261573" cy="461665"/>
          </a:xfrm>
          <a:prstGeom prst="rect">
            <a:avLst/>
          </a:prstGeom>
          <a:noFill/>
        </p:spPr>
        <p:txBody>
          <a:bodyPr wrap="square">
            <a:spAutoFit/>
          </a:bodyPr>
          <a:lstStyle/>
          <a:p>
            <a:r>
              <a:rPr lang="en-US" altLang="zh-CN" sz="2400" dirty="0">
                <a:effectLst/>
              </a:rPr>
              <a:t>Writing a high-quality essay </a:t>
            </a:r>
            <a:r>
              <a:rPr lang="en-US" altLang="zh-CN" sz="2400" dirty="0">
                <a:solidFill>
                  <a:srgbClr val="C00000"/>
                </a:solidFill>
                <a:effectLst/>
              </a:rPr>
              <a:t>involves</a:t>
            </a:r>
            <a:r>
              <a:rPr lang="en-US" altLang="zh-CN" sz="2400" dirty="0">
                <a:effectLst/>
              </a:rPr>
              <a:t> wide reading and </a:t>
            </a:r>
            <a:r>
              <a:rPr lang="en-US" altLang="zh-CN" sz="2400" dirty="0">
                <a:solidFill>
                  <a:srgbClr val="C00000"/>
                </a:solidFill>
                <a:effectLst/>
              </a:rPr>
              <a:t>consistent</a:t>
            </a:r>
            <a:r>
              <a:rPr lang="en-US" altLang="zh-CN" sz="2400" dirty="0">
                <a:effectLst/>
              </a:rPr>
              <a:t> effort</a:t>
            </a:r>
            <a:r>
              <a:rPr lang="en-US" altLang="zh-CN" sz="2400" dirty="0"/>
              <a:t>.</a:t>
            </a:r>
            <a:endParaRPr lang="en-US" altLang="zh-CN" sz="2400" dirty="0">
              <a:ea typeface="宋体" panose="02010600030101010101" pitchFamily="2" charset="-122"/>
              <a:cs typeface="Calibri" panose="020F0502020204030204" pitchFamily="34"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84487" y="1381111"/>
            <a:ext cx="11101113" cy="934358"/>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p>
          <a:p>
            <a:pPr>
              <a:lnSpc>
                <a:spcPct val="114000"/>
              </a:lnSpc>
            </a:pPr>
            <a:r>
              <a:rPr lang="en-US" altLang="zh-CN" sz="2400" i="1" dirty="0">
                <a:solidFill>
                  <a:srgbClr val="0070C0"/>
                </a:solidFill>
              </a:rPr>
              <a:t>Fill in the blanks to show what your schedule for next week looks like.</a:t>
            </a:r>
            <a:endParaRPr lang="en-US" altLang="zh-CN" sz="2400" b="1" i="1" dirty="0">
              <a:solidFill>
                <a:srgbClr val="0070C0"/>
              </a:solidFill>
              <a:cs typeface="Calibri" panose="020F0502020204030204" pitchFamily="34" charset="0"/>
            </a:endParaRPr>
          </a:p>
        </p:txBody>
      </p:sp>
      <p:pic>
        <p:nvPicPr>
          <p:cNvPr id="14" name="图片 13"/>
          <p:cNvPicPr>
            <a:picLocks noChangeAspect="1"/>
          </p:cNvPicPr>
          <p:nvPr/>
        </p:nvPicPr>
        <p:blipFill>
          <a:blip r:embed="rId2"/>
          <a:stretch>
            <a:fillRect/>
          </a:stretch>
        </p:blipFill>
        <p:spPr>
          <a:xfrm>
            <a:off x="562057" y="1334090"/>
            <a:ext cx="640936" cy="562294"/>
          </a:xfrm>
          <a:prstGeom prst="rect">
            <a:avLst/>
          </a:prstGeom>
        </p:spPr>
      </p:pic>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5" name="文本框 14"/>
          <p:cNvSpPr txBox="1"/>
          <p:nvPr/>
        </p:nvSpPr>
        <p:spPr>
          <a:xfrm>
            <a:off x="6884286" y="478164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sp>
        <p:nvSpPr>
          <p:cNvPr id="91" name="文本框 90"/>
          <p:cNvSpPr txBox="1"/>
          <p:nvPr/>
        </p:nvSpPr>
        <p:spPr>
          <a:xfrm>
            <a:off x="3322583" y="1381111"/>
            <a:ext cx="3015155" cy="513346"/>
          </a:xfrm>
          <a:prstGeom prst="rect">
            <a:avLst/>
          </a:prstGeom>
          <a:noFill/>
        </p:spPr>
        <p:txBody>
          <a:bodyPr wrap="square">
            <a:spAutoFit/>
          </a:bodyPr>
          <a:lstStyle/>
          <a:p>
            <a:pPr>
              <a:lnSpc>
                <a:spcPct val="114000"/>
              </a:lnSpc>
            </a:pPr>
            <a:r>
              <a:rPr lang="en-US" altLang="zh-CN" sz="2400" b="1" dirty="0">
                <a:solidFill>
                  <a:srgbClr val="FFC000"/>
                </a:solidFill>
                <a:latin typeface="Calibri" panose="020F0502020204030204" pitchFamily="34" charset="0"/>
                <a:cs typeface="Calibri" panose="020F0502020204030204" pitchFamily="34" charset="0"/>
              </a:rPr>
              <a:t>Step 1 Brainstorming</a:t>
            </a:r>
          </a:p>
        </p:txBody>
      </p:sp>
      <p:sp>
        <p:nvSpPr>
          <p:cNvPr id="92" name="文本框 91"/>
          <p:cNvSpPr txBox="1"/>
          <p:nvPr/>
        </p:nvSpPr>
        <p:spPr>
          <a:xfrm>
            <a:off x="6791882" y="399775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aphicFrame>
        <p:nvGraphicFramePr>
          <p:cNvPr id="93" name="表格 7"/>
          <p:cNvGraphicFramePr>
            <a:graphicFrameLocks noGrp="1"/>
          </p:cNvGraphicFramePr>
          <p:nvPr/>
        </p:nvGraphicFramePr>
        <p:xfrm>
          <a:off x="802264" y="2256591"/>
          <a:ext cx="10729400" cy="4470027"/>
        </p:xfrm>
        <a:graphic>
          <a:graphicData uri="http://schemas.openxmlformats.org/drawingml/2006/table">
            <a:tbl>
              <a:tblPr firstRow="1" bandRow="1">
                <a:tableStyleId>{5C22544A-7EE6-4342-B048-85BDC9FD1C3A}</a:tableStyleId>
              </a:tblPr>
              <a:tblGrid>
                <a:gridCol w="1341175">
                  <a:extLst>
                    <a:ext uri="{9D8B030D-6E8A-4147-A177-3AD203B41FA5}">
                      <a16:colId xmlns:a16="http://schemas.microsoft.com/office/drawing/2014/main" val="20000"/>
                    </a:ext>
                  </a:extLst>
                </a:gridCol>
                <a:gridCol w="1341175">
                  <a:extLst>
                    <a:ext uri="{9D8B030D-6E8A-4147-A177-3AD203B41FA5}">
                      <a16:colId xmlns:a16="http://schemas.microsoft.com/office/drawing/2014/main" val="20001"/>
                    </a:ext>
                  </a:extLst>
                </a:gridCol>
                <a:gridCol w="1341175">
                  <a:extLst>
                    <a:ext uri="{9D8B030D-6E8A-4147-A177-3AD203B41FA5}">
                      <a16:colId xmlns:a16="http://schemas.microsoft.com/office/drawing/2014/main" val="20002"/>
                    </a:ext>
                  </a:extLst>
                </a:gridCol>
                <a:gridCol w="1341175">
                  <a:extLst>
                    <a:ext uri="{9D8B030D-6E8A-4147-A177-3AD203B41FA5}">
                      <a16:colId xmlns:a16="http://schemas.microsoft.com/office/drawing/2014/main" val="20003"/>
                    </a:ext>
                  </a:extLst>
                </a:gridCol>
                <a:gridCol w="1341175">
                  <a:extLst>
                    <a:ext uri="{9D8B030D-6E8A-4147-A177-3AD203B41FA5}">
                      <a16:colId xmlns:a16="http://schemas.microsoft.com/office/drawing/2014/main" val="20004"/>
                    </a:ext>
                  </a:extLst>
                </a:gridCol>
                <a:gridCol w="1341175">
                  <a:extLst>
                    <a:ext uri="{9D8B030D-6E8A-4147-A177-3AD203B41FA5}">
                      <a16:colId xmlns:a16="http://schemas.microsoft.com/office/drawing/2014/main" val="20005"/>
                    </a:ext>
                  </a:extLst>
                </a:gridCol>
                <a:gridCol w="1341175">
                  <a:extLst>
                    <a:ext uri="{9D8B030D-6E8A-4147-A177-3AD203B41FA5}">
                      <a16:colId xmlns:a16="http://schemas.microsoft.com/office/drawing/2014/main" val="20006"/>
                    </a:ext>
                  </a:extLst>
                </a:gridCol>
                <a:gridCol w="1341175">
                  <a:extLst>
                    <a:ext uri="{9D8B030D-6E8A-4147-A177-3AD203B41FA5}">
                      <a16:colId xmlns:a16="http://schemas.microsoft.com/office/drawing/2014/main" val="20007"/>
                    </a:ext>
                  </a:extLst>
                </a:gridCol>
              </a:tblGrid>
              <a:tr h="552587">
                <a:tc>
                  <a:txBody>
                    <a:bodyPr/>
                    <a:lstStyle/>
                    <a:p>
                      <a:endParaRPr lang="zh-CN" altLang="en-US" sz="2400" dirty="0"/>
                    </a:p>
                  </a:txBody>
                  <a:tcPr>
                    <a:lnB w="12700" cap="flat" cmpd="sng" algn="ctr">
                      <a:solidFill>
                        <a:schemeClr val="bg1"/>
                      </a:solidFill>
                      <a:prstDash val="solid"/>
                      <a:round/>
                      <a:headEnd type="none" w="med" len="med"/>
                      <a:tailEnd type="none" w="med" len="med"/>
                    </a:lnB>
                    <a:lnTlToBr w="12700" cap="flat" cmpd="sng" algn="ctr">
                      <a:solidFill>
                        <a:schemeClr val="bg1"/>
                      </a:solidFill>
                      <a:prstDash val="solid"/>
                      <a:round/>
                      <a:headEnd type="none" w="med" len="med"/>
                      <a:tailEnd type="none" w="med" len="med"/>
                    </a:lnTlToBr>
                  </a:tcPr>
                </a:tc>
                <a:tc>
                  <a:txBody>
                    <a:bodyPr/>
                    <a:lstStyle/>
                    <a:p>
                      <a:pPr algn="ctr"/>
                      <a:r>
                        <a:rPr lang="en-US" altLang="zh-CN" sz="2400" dirty="0"/>
                        <a:t>Mon.</a:t>
                      </a:r>
                      <a:endParaRPr lang="zh-CN" altLang="en-US" sz="2400" dirty="0"/>
                    </a:p>
                  </a:txBody>
                  <a:tcPr>
                    <a:lnB w="12700" cap="flat" cmpd="sng" algn="ctr">
                      <a:solidFill>
                        <a:schemeClr val="bg1"/>
                      </a:solidFill>
                      <a:prstDash val="solid"/>
                      <a:round/>
                      <a:headEnd type="none" w="med" len="med"/>
                      <a:tailEnd type="none" w="med" len="med"/>
                    </a:lnB>
                  </a:tcPr>
                </a:tc>
                <a:tc>
                  <a:txBody>
                    <a:bodyPr/>
                    <a:lstStyle/>
                    <a:p>
                      <a:pPr algn="ctr"/>
                      <a:r>
                        <a:rPr lang="en-US" altLang="zh-CN" sz="2400" dirty="0"/>
                        <a:t>Tue.</a:t>
                      </a:r>
                      <a:endParaRPr lang="zh-CN" altLang="en-US" sz="2400" dirty="0"/>
                    </a:p>
                  </a:txBody>
                  <a:tcPr/>
                </a:tc>
                <a:tc>
                  <a:txBody>
                    <a:bodyPr/>
                    <a:lstStyle/>
                    <a:p>
                      <a:pPr algn="ctr"/>
                      <a:r>
                        <a:rPr lang="en-US" altLang="zh-CN" sz="2400" dirty="0"/>
                        <a:t>Wed.</a:t>
                      </a:r>
                      <a:endParaRPr lang="zh-CN" altLang="en-US" sz="2400" dirty="0"/>
                    </a:p>
                  </a:txBody>
                  <a:tcPr/>
                </a:tc>
                <a:tc>
                  <a:txBody>
                    <a:bodyPr/>
                    <a:lstStyle/>
                    <a:p>
                      <a:pPr algn="ctr"/>
                      <a:r>
                        <a:rPr lang="en-US" altLang="zh-CN" sz="2400" dirty="0"/>
                        <a:t>Thurs.</a:t>
                      </a:r>
                      <a:endParaRPr lang="zh-CN" altLang="en-US" sz="2400" dirty="0"/>
                    </a:p>
                  </a:txBody>
                  <a:tcPr/>
                </a:tc>
                <a:tc>
                  <a:txBody>
                    <a:bodyPr/>
                    <a:lstStyle/>
                    <a:p>
                      <a:pPr algn="ctr"/>
                      <a:r>
                        <a:rPr lang="en-US" altLang="zh-CN" sz="2400" dirty="0"/>
                        <a:t>Fri.</a:t>
                      </a:r>
                      <a:endParaRPr lang="zh-CN" altLang="en-US" sz="2400" dirty="0"/>
                    </a:p>
                  </a:txBody>
                  <a:tcPr/>
                </a:tc>
                <a:tc>
                  <a:txBody>
                    <a:bodyPr/>
                    <a:lstStyle/>
                    <a:p>
                      <a:pPr algn="ctr"/>
                      <a:r>
                        <a:rPr lang="en-US" altLang="zh-CN" sz="2400" dirty="0"/>
                        <a:t>Sat.</a:t>
                      </a:r>
                      <a:endParaRPr lang="zh-CN" altLang="en-US" sz="2400" dirty="0"/>
                    </a:p>
                  </a:txBody>
                  <a:tcPr/>
                </a:tc>
                <a:tc>
                  <a:txBody>
                    <a:bodyPr/>
                    <a:lstStyle/>
                    <a:p>
                      <a:pPr algn="ctr"/>
                      <a:r>
                        <a:rPr lang="en-US" altLang="zh-CN" sz="2400" dirty="0"/>
                        <a:t>Sun.</a:t>
                      </a:r>
                      <a:endParaRPr lang="zh-CN" altLang="en-US" sz="2400" dirty="0"/>
                    </a:p>
                  </a:txBody>
                  <a:tcPr/>
                </a:tc>
                <a:extLst>
                  <a:ext uri="{0D108BD9-81ED-4DB2-BD59-A6C34878D82A}">
                    <a16:rowId xmlns:a16="http://schemas.microsoft.com/office/drawing/2014/main" val="10000"/>
                  </a:ext>
                </a:extLst>
              </a:tr>
              <a:tr h="586917">
                <a:tc>
                  <a:txBody>
                    <a:bodyPr/>
                    <a:lstStyle/>
                    <a:p>
                      <a:pPr algn="ctr"/>
                      <a:r>
                        <a:rPr lang="en-US" altLang="zh-CN" sz="2200" b="0" dirty="0"/>
                        <a:t>1-2</a:t>
                      </a:r>
                      <a:endParaRPr lang="zh-CN" altLang="en-US" sz="2200" b="0" dirty="0"/>
                    </a:p>
                  </a:txBody>
                  <a:tcPr>
                    <a:lnT w="12700" cap="flat" cmpd="sng" algn="ctr">
                      <a:solidFill>
                        <a:schemeClr val="bg1"/>
                      </a:solidFill>
                      <a:prstDash val="solid"/>
                      <a:round/>
                      <a:headEnd type="none" w="med" len="med"/>
                      <a:tailEnd type="none" w="med" len="med"/>
                    </a:lnT>
                  </a:tcPr>
                </a:tc>
                <a:tc>
                  <a:txBody>
                    <a:bodyPr/>
                    <a:lstStyle/>
                    <a:p>
                      <a:pPr algn="ctr"/>
                      <a:endParaRPr lang="zh-CN" altLang="en-US" sz="2400" dirty="0"/>
                    </a:p>
                  </a:txBody>
                  <a:tcPr>
                    <a:lnT w="12700" cap="flat" cmpd="sng" algn="ctr">
                      <a:solidFill>
                        <a:schemeClr val="bg1"/>
                      </a:solidFill>
                      <a:prstDash val="solid"/>
                      <a:round/>
                      <a:headEnd type="none" w="med" len="med"/>
                      <a:tailEnd type="none" w="med" len="med"/>
                    </a:lnT>
                  </a:tcPr>
                </a:tc>
                <a:tc>
                  <a:txBody>
                    <a:bodyPr/>
                    <a:lstStyle/>
                    <a:p>
                      <a:pPr algn="ctr"/>
                      <a:endParaRPr lang="zh-CN" altLang="en-US" sz="2400" dirty="0"/>
                    </a:p>
                  </a:txBody>
                  <a:tcPr/>
                </a:tc>
                <a:tc>
                  <a:txBody>
                    <a:bodyPr/>
                    <a:lstStyle/>
                    <a:p>
                      <a:pPr algn="ctr"/>
                      <a:endParaRPr lang="zh-CN" altLang="en-US" sz="2400"/>
                    </a:p>
                  </a:txBody>
                  <a:tcPr/>
                </a:tc>
                <a:tc>
                  <a:txBody>
                    <a:bodyPr/>
                    <a:lstStyle/>
                    <a:p>
                      <a:pPr algn="ctr"/>
                      <a:endParaRPr lang="zh-CN" altLang="en-US" sz="2400" dirty="0"/>
                    </a:p>
                  </a:txBody>
                  <a:tcPr/>
                </a:tc>
                <a:tc>
                  <a:txBody>
                    <a:bodyPr/>
                    <a:lstStyle/>
                    <a:p>
                      <a:pPr algn="ctr"/>
                      <a:endParaRPr lang="zh-CN" altLang="en-US" sz="2400" dirty="0"/>
                    </a:p>
                  </a:txBody>
                  <a:tcPr/>
                </a:tc>
                <a:tc>
                  <a:txBody>
                    <a:bodyPr/>
                    <a:lstStyle/>
                    <a:p>
                      <a:pPr algn="ctr"/>
                      <a:endParaRPr lang="zh-CN" altLang="en-US" sz="2400" dirty="0"/>
                    </a:p>
                  </a:txBody>
                  <a:tcPr/>
                </a:tc>
                <a:tc>
                  <a:txBody>
                    <a:bodyPr/>
                    <a:lstStyle/>
                    <a:p>
                      <a:pPr algn="ctr"/>
                      <a:endParaRPr lang="zh-CN" altLang="en-US" sz="2400" dirty="0"/>
                    </a:p>
                  </a:txBody>
                  <a:tcPr/>
                </a:tc>
                <a:extLst>
                  <a:ext uri="{0D108BD9-81ED-4DB2-BD59-A6C34878D82A}">
                    <a16:rowId xmlns:a16="http://schemas.microsoft.com/office/drawing/2014/main" val="10001"/>
                  </a:ext>
                </a:extLst>
              </a:tr>
              <a:tr h="546538">
                <a:tc>
                  <a:txBody>
                    <a:bodyPr/>
                    <a:lstStyle/>
                    <a:p>
                      <a:pPr algn="ctr"/>
                      <a:r>
                        <a:rPr lang="en-US" altLang="zh-CN" sz="2200" b="0" dirty="0"/>
                        <a:t>3-4</a:t>
                      </a:r>
                      <a:endParaRPr lang="zh-CN" altLang="en-US" sz="2200" b="0" dirty="0"/>
                    </a:p>
                  </a:txBody>
                  <a:tcPr/>
                </a:tc>
                <a:tc>
                  <a:txBody>
                    <a:bodyPr/>
                    <a:lstStyle/>
                    <a:p>
                      <a:pPr algn="ctr"/>
                      <a:endParaRPr lang="zh-CN" altLang="en-US" sz="2400"/>
                    </a:p>
                  </a:txBody>
                  <a:tcPr/>
                </a:tc>
                <a:tc>
                  <a:txBody>
                    <a:bodyPr/>
                    <a:lstStyle/>
                    <a:p>
                      <a:pPr algn="ctr"/>
                      <a:endParaRPr lang="zh-CN" altLang="en-US" sz="2400" dirty="0"/>
                    </a:p>
                  </a:txBody>
                  <a:tcPr/>
                </a:tc>
                <a:tc>
                  <a:txBody>
                    <a:bodyPr/>
                    <a:lstStyle/>
                    <a:p>
                      <a:pPr algn="ctr"/>
                      <a:endParaRPr lang="zh-CN" altLang="en-US" sz="2400"/>
                    </a:p>
                  </a:txBody>
                  <a:tcPr/>
                </a:tc>
                <a:tc>
                  <a:txBody>
                    <a:bodyPr/>
                    <a:lstStyle/>
                    <a:p>
                      <a:pPr algn="ctr"/>
                      <a:endParaRPr lang="zh-CN" altLang="en-US" sz="2400"/>
                    </a:p>
                  </a:txBody>
                  <a:tcPr/>
                </a:tc>
                <a:tc>
                  <a:txBody>
                    <a:bodyPr/>
                    <a:lstStyle/>
                    <a:p>
                      <a:pPr algn="ctr"/>
                      <a:endParaRPr lang="zh-CN" altLang="en-US" sz="2400" dirty="0"/>
                    </a:p>
                  </a:txBody>
                  <a:tcPr/>
                </a:tc>
                <a:tc>
                  <a:txBody>
                    <a:bodyPr/>
                    <a:lstStyle/>
                    <a:p>
                      <a:pPr algn="ctr"/>
                      <a:endParaRPr lang="zh-CN" altLang="en-US" sz="2400" dirty="0"/>
                    </a:p>
                  </a:txBody>
                  <a:tcPr/>
                </a:tc>
                <a:tc>
                  <a:txBody>
                    <a:bodyPr/>
                    <a:lstStyle/>
                    <a:p>
                      <a:pPr algn="ctr"/>
                      <a:endParaRPr lang="zh-CN" altLang="en-US" sz="2400" dirty="0"/>
                    </a:p>
                  </a:txBody>
                  <a:tcPr/>
                </a:tc>
                <a:extLst>
                  <a:ext uri="{0D108BD9-81ED-4DB2-BD59-A6C34878D82A}">
                    <a16:rowId xmlns:a16="http://schemas.microsoft.com/office/drawing/2014/main" val="10002"/>
                  </a:ext>
                </a:extLst>
              </a:tr>
              <a:tr h="525517">
                <a:tc>
                  <a:txBody>
                    <a:bodyPr/>
                    <a:lstStyle/>
                    <a:p>
                      <a:pPr algn="ctr"/>
                      <a:r>
                        <a:rPr lang="en-US" altLang="zh-CN" sz="2200" b="0" dirty="0"/>
                        <a:t>Break</a:t>
                      </a:r>
                      <a:endParaRPr lang="zh-CN" altLang="en-US" sz="2200" b="0" dirty="0"/>
                    </a:p>
                  </a:txBody>
                  <a:tcPr/>
                </a:tc>
                <a:tc>
                  <a:txBody>
                    <a:bodyPr/>
                    <a:lstStyle/>
                    <a:p>
                      <a:pPr algn="ctr"/>
                      <a:endParaRPr lang="zh-CN" altLang="en-US" sz="2400"/>
                    </a:p>
                  </a:txBody>
                  <a:tcPr/>
                </a:tc>
                <a:tc>
                  <a:txBody>
                    <a:bodyPr/>
                    <a:lstStyle/>
                    <a:p>
                      <a:pPr algn="ctr"/>
                      <a:endParaRPr lang="zh-CN" altLang="en-US" sz="2400" dirty="0"/>
                    </a:p>
                  </a:txBody>
                  <a:tcPr/>
                </a:tc>
                <a:tc>
                  <a:txBody>
                    <a:bodyPr/>
                    <a:lstStyle/>
                    <a:p>
                      <a:pPr algn="ctr"/>
                      <a:endParaRPr lang="zh-CN" altLang="en-US" sz="2400" dirty="0"/>
                    </a:p>
                  </a:txBody>
                  <a:tcPr/>
                </a:tc>
                <a:tc>
                  <a:txBody>
                    <a:bodyPr/>
                    <a:lstStyle/>
                    <a:p>
                      <a:pPr algn="ctr"/>
                      <a:endParaRPr lang="zh-CN" altLang="en-US" sz="2400" dirty="0"/>
                    </a:p>
                  </a:txBody>
                  <a:tcPr/>
                </a:tc>
                <a:tc>
                  <a:txBody>
                    <a:bodyPr/>
                    <a:lstStyle/>
                    <a:p>
                      <a:pPr algn="ctr"/>
                      <a:endParaRPr lang="zh-CN" altLang="en-US" sz="2400" dirty="0"/>
                    </a:p>
                  </a:txBody>
                  <a:tcPr/>
                </a:tc>
                <a:tc>
                  <a:txBody>
                    <a:bodyPr/>
                    <a:lstStyle/>
                    <a:p>
                      <a:pPr algn="ctr"/>
                      <a:endParaRPr lang="zh-CN" altLang="en-US" sz="2400" dirty="0"/>
                    </a:p>
                  </a:txBody>
                  <a:tcPr/>
                </a:tc>
                <a:tc>
                  <a:txBody>
                    <a:bodyPr/>
                    <a:lstStyle/>
                    <a:p>
                      <a:pPr algn="ctr"/>
                      <a:endParaRPr lang="zh-CN" altLang="en-US" sz="2400" dirty="0"/>
                    </a:p>
                  </a:txBody>
                  <a:tcPr/>
                </a:tc>
                <a:extLst>
                  <a:ext uri="{0D108BD9-81ED-4DB2-BD59-A6C34878D82A}">
                    <a16:rowId xmlns:a16="http://schemas.microsoft.com/office/drawing/2014/main" val="10003"/>
                  </a:ext>
                </a:extLst>
              </a:tr>
              <a:tr h="609600">
                <a:tc>
                  <a:txBody>
                    <a:bodyPr/>
                    <a:lstStyle/>
                    <a:p>
                      <a:pPr algn="ctr"/>
                      <a:r>
                        <a:rPr lang="en-US" altLang="zh-CN" sz="2200" b="0" dirty="0"/>
                        <a:t>5-6</a:t>
                      </a:r>
                      <a:endParaRPr lang="zh-CN" altLang="en-US" sz="2200" b="0" dirty="0"/>
                    </a:p>
                  </a:txBody>
                  <a:tcPr/>
                </a:tc>
                <a:tc>
                  <a:txBody>
                    <a:bodyPr/>
                    <a:lstStyle/>
                    <a:p>
                      <a:pPr algn="ctr"/>
                      <a:endParaRPr lang="zh-CN" altLang="en-US" sz="2400"/>
                    </a:p>
                  </a:txBody>
                  <a:tcPr/>
                </a:tc>
                <a:tc>
                  <a:txBody>
                    <a:bodyPr/>
                    <a:lstStyle/>
                    <a:p>
                      <a:pPr algn="ctr"/>
                      <a:endParaRPr lang="zh-CN" altLang="en-US" sz="2400"/>
                    </a:p>
                  </a:txBody>
                  <a:tcPr/>
                </a:tc>
                <a:tc>
                  <a:txBody>
                    <a:bodyPr/>
                    <a:lstStyle/>
                    <a:p>
                      <a:pPr algn="ctr"/>
                      <a:endParaRPr lang="zh-CN" altLang="en-US" sz="2400" dirty="0"/>
                    </a:p>
                  </a:txBody>
                  <a:tcPr/>
                </a:tc>
                <a:tc>
                  <a:txBody>
                    <a:bodyPr/>
                    <a:lstStyle/>
                    <a:p>
                      <a:pPr algn="ctr"/>
                      <a:endParaRPr lang="zh-CN" altLang="en-US" sz="2400"/>
                    </a:p>
                  </a:txBody>
                  <a:tcPr/>
                </a:tc>
                <a:tc>
                  <a:txBody>
                    <a:bodyPr/>
                    <a:lstStyle/>
                    <a:p>
                      <a:pPr algn="ctr"/>
                      <a:endParaRPr lang="zh-CN" altLang="en-US" sz="2400"/>
                    </a:p>
                  </a:txBody>
                  <a:tcPr/>
                </a:tc>
                <a:tc>
                  <a:txBody>
                    <a:bodyPr/>
                    <a:lstStyle/>
                    <a:p>
                      <a:pPr algn="ctr"/>
                      <a:endParaRPr lang="zh-CN" altLang="en-US" sz="2400" dirty="0"/>
                    </a:p>
                  </a:txBody>
                  <a:tcPr/>
                </a:tc>
                <a:tc>
                  <a:txBody>
                    <a:bodyPr/>
                    <a:lstStyle/>
                    <a:p>
                      <a:pPr algn="ctr"/>
                      <a:endParaRPr lang="zh-CN" altLang="en-US" sz="2400" dirty="0"/>
                    </a:p>
                  </a:txBody>
                  <a:tcPr/>
                </a:tc>
                <a:extLst>
                  <a:ext uri="{0D108BD9-81ED-4DB2-BD59-A6C34878D82A}">
                    <a16:rowId xmlns:a16="http://schemas.microsoft.com/office/drawing/2014/main" val="10004"/>
                  </a:ext>
                </a:extLst>
              </a:tr>
              <a:tr h="557049">
                <a:tc>
                  <a:txBody>
                    <a:bodyPr/>
                    <a:lstStyle/>
                    <a:p>
                      <a:pPr algn="ctr"/>
                      <a:r>
                        <a:rPr lang="en-US" altLang="zh-CN" sz="2200" b="0" dirty="0"/>
                        <a:t>7-8</a:t>
                      </a:r>
                      <a:endParaRPr lang="zh-CN" altLang="en-US" sz="2200" b="0" dirty="0"/>
                    </a:p>
                  </a:txBody>
                  <a:tcPr/>
                </a:tc>
                <a:tc>
                  <a:txBody>
                    <a:bodyPr/>
                    <a:lstStyle/>
                    <a:p>
                      <a:pPr algn="ctr"/>
                      <a:endParaRPr lang="zh-CN" altLang="en-US" sz="2400"/>
                    </a:p>
                  </a:txBody>
                  <a:tcPr/>
                </a:tc>
                <a:tc>
                  <a:txBody>
                    <a:bodyPr/>
                    <a:lstStyle/>
                    <a:p>
                      <a:pPr algn="ctr"/>
                      <a:endParaRPr lang="zh-CN" altLang="en-US" sz="2400"/>
                    </a:p>
                  </a:txBody>
                  <a:tcPr/>
                </a:tc>
                <a:tc>
                  <a:txBody>
                    <a:bodyPr/>
                    <a:lstStyle/>
                    <a:p>
                      <a:pPr algn="ctr"/>
                      <a:endParaRPr lang="zh-CN" altLang="en-US" sz="2400" dirty="0"/>
                    </a:p>
                  </a:txBody>
                  <a:tcPr/>
                </a:tc>
                <a:tc>
                  <a:txBody>
                    <a:bodyPr/>
                    <a:lstStyle/>
                    <a:p>
                      <a:pPr algn="ctr"/>
                      <a:endParaRPr lang="zh-CN" altLang="en-US" sz="2400"/>
                    </a:p>
                  </a:txBody>
                  <a:tcPr/>
                </a:tc>
                <a:tc>
                  <a:txBody>
                    <a:bodyPr/>
                    <a:lstStyle/>
                    <a:p>
                      <a:pPr algn="ctr"/>
                      <a:endParaRPr lang="zh-CN" altLang="en-US" sz="2400"/>
                    </a:p>
                  </a:txBody>
                  <a:tcPr/>
                </a:tc>
                <a:tc>
                  <a:txBody>
                    <a:bodyPr/>
                    <a:lstStyle/>
                    <a:p>
                      <a:pPr algn="ctr"/>
                      <a:endParaRPr lang="zh-CN" altLang="en-US" sz="2400" dirty="0"/>
                    </a:p>
                  </a:txBody>
                  <a:tcPr/>
                </a:tc>
                <a:tc>
                  <a:txBody>
                    <a:bodyPr/>
                    <a:lstStyle/>
                    <a:p>
                      <a:pPr algn="ctr"/>
                      <a:endParaRPr lang="zh-CN" altLang="en-US" sz="2400" dirty="0"/>
                    </a:p>
                  </a:txBody>
                  <a:tcPr/>
                </a:tc>
                <a:extLst>
                  <a:ext uri="{0D108BD9-81ED-4DB2-BD59-A6C34878D82A}">
                    <a16:rowId xmlns:a16="http://schemas.microsoft.com/office/drawing/2014/main" val="10005"/>
                  </a:ext>
                </a:extLst>
              </a:tr>
              <a:tr h="294290">
                <a:tc>
                  <a:txBody>
                    <a:bodyPr/>
                    <a:lstStyle/>
                    <a:p>
                      <a:pPr algn="ctr"/>
                      <a:r>
                        <a:rPr lang="en-US" altLang="zh-CN" sz="2200" b="0" dirty="0"/>
                        <a:t>Break</a:t>
                      </a:r>
                      <a:endParaRPr lang="zh-CN" altLang="en-US" sz="2200" b="0" dirty="0"/>
                    </a:p>
                  </a:txBody>
                  <a:tcPr/>
                </a:tc>
                <a:tc>
                  <a:txBody>
                    <a:bodyPr/>
                    <a:lstStyle/>
                    <a:p>
                      <a:pPr algn="ctr"/>
                      <a:endParaRPr lang="zh-CN" altLang="en-US" sz="2400" dirty="0"/>
                    </a:p>
                  </a:txBody>
                  <a:tcPr/>
                </a:tc>
                <a:tc>
                  <a:txBody>
                    <a:bodyPr/>
                    <a:lstStyle/>
                    <a:p>
                      <a:pPr algn="ctr"/>
                      <a:endParaRPr lang="zh-CN" altLang="en-US" sz="2400" dirty="0"/>
                    </a:p>
                  </a:txBody>
                  <a:tcPr/>
                </a:tc>
                <a:tc>
                  <a:txBody>
                    <a:bodyPr/>
                    <a:lstStyle/>
                    <a:p>
                      <a:pPr algn="ctr"/>
                      <a:endParaRPr lang="zh-CN" altLang="en-US" sz="2400"/>
                    </a:p>
                  </a:txBody>
                  <a:tcPr/>
                </a:tc>
                <a:tc>
                  <a:txBody>
                    <a:bodyPr/>
                    <a:lstStyle/>
                    <a:p>
                      <a:pPr algn="ctr"/>
                      <a:endParaRPr lang="zh-CN" altLang="en-US" sz="2400"/>
                    </a:p>
                  </a:txBody>
                  <a:tcPr/>
                </a:tc>
                <a:tc>
                  <a:txBody>
                    <a:bodyPr/>
                    <a:lstStyle/>
                    <a:p>
                      <a:pPr algn="ctr"/>
                      <a:endParaRPr lang="zh-CN" altLang="en-US" sz="2400"/>
                    </a:p>
                  </a:txBody>
                  <a:tcPr/>
                </a:tc>
                <a:tc>
                  <a:txBody>
                    <a:bodyPr/>
                    <a:lstStyle/>
                    <a:p>
                      <a:pPr algn="ctr"/>
                      <a:endParaRPr lang="zh-CN" altLang="en-US" sz="2400" dirty="0"/>
                    </a:p>
                  </a:txBody>
                  <a:tcPr/>
                </a:tc>
                <a:tc>
                  <a:txBody>
                    <a:bodyPr/>
                    <a:lstStyle/>
                    <a:p>
                      <a:pPr algn="ctr"/>
                      <a:endParaRPr lang="zh-CN" altLang="en-US" sz="2400" dirty="0"/>
                    </a:p>
                  </a:txBody>
                  <a:tcPr/>
                </a:tc>
                <a:extLst>
                  <a:ext uri="{0D108BD9-81ED-4DB2-BD59-A6C34878D82A}">
                    <a16:rowId xmlns:a16="http://schemas.microsoft.com/office/drawing/2014/main" val="10006"/>
                  </a:ext>
                </a:extLst>
              </a:tr>
              <a:tr h="593834">
                <a:tc>
                  <a:txBody>
                    <a:bodyPr/>
                    <a:lstStyle/>
                    <a:p>
                      <a:pPr algn="ctr">
                        <a:lnSpc>
                          <a:spcPct val="80000"/>
                        </a:lnSpc>
                      </a:pPr>
                      <a:r>
                        <a:rPr lang="en-US" altLang="zh-CN" sz="2200" b="0" dirty="0"/>
                        <a:t>Evening Hours</a:t>
                      </a:r>
                      <a:endParaRPr lang="zh-CN" altLang="en-US" sz="2200" b="0" dirty="0"/>
                    </a:p>
                  </a:txBody>
                  <a:tcPr/>
                </a:tc>
                <a:tc>
                  <a:txBody>
                    <a:bodyPr/>
                    <a:lstStyle/>
                    <a:p>
                      <a:pPr algn="ctr"/>
                      <a:endParaRPr lang="zh-CN" altLang="en-US" sz="2400" dirty="0"/>
                    </a:p>
                  </a:txBody>
                  <a:tcPr/>
                </a:tc>
                <a:tc>
                  <a:txBody>
                    <a:bodyPr/>
                    <a:lstStyle/>
                    <a:p>
                      <a:pPr algn="ctr"/>
                      <a:endParaRPr lang="zh-CN" altLang="en-US" sz="2400" dirty="0"/>
                    </a:p>
                  </a:txBody>
                  <a:tcPr/>
                </a:tc>
                <a:tc>
                  <a:txBody>
                    <a:bodyPr/>
                    <a:lstStyle/>
                    <a:p>
                      <a:pPr algn="ctr"/>
                      <a:endParaRPr lang="zh-CN" altLang="en-US" sz="2400" dirty="0"/>
                    </a:p>
                  </a:txBody>
                  <a:tcPr/>
                </a:tc>
                <a:tc>
                  <a:txBody>
                    <a:bodyPr/>
                    <a:lstStyle/>
                    <a:p>
                      <a:pPr algn="ctr"/>
                      <a:endParaRPr lang="zh-CN" altLang="en-US" sz="2400" dirty="0"/>
                    </a:p>
                  </a:txBody>
                  <a:tcPr/>
                </a:tc>
                <a:tc>
                  <a:txBody>
                    <a:bodyPr/>
                    <a:lstStyle/>
                    <a:p>
                      <a:pPr algn="ctr"/>
                      <a:endParaRPr lang="zh-CN" altLang="en-US" sz="2400" dirty="0"/>
                    </a:p>
                  </a:txBody>
                  <a:tcPr/>
                </a:tc>
                <a:tc>
                  <a:txBody>
                    <a:bodyPr/>
                    <a:lstStyle/>
                    <a:p>
                      <a:pPr algn="ctr"/>
                      <a:endParaRPr lang="zh-CN" altLang="en-US" sz="2400" dirty="0"/>
                    </a:p>
                  </a:txBody>
                  <a:tcPr/>
                </a:tc>
                <a:tc>
                  <a:txBody>
                    <a:bodyPr/>
                    <a:lstStyle/>
                    <a:p>
                      <a:pPr algn="ctr"/>
                      <a:endParaRPr lang="zh-CN" altLang="en-US" sz="2400" dirty="0"/>
                    </a:p>
                  </a:txBody>
                  <a:tcPr/>
                </a:tc>
                <a:extLst>
                  <a:ext uri="{0D108BD9-81ED-4DB2-BD59-A6C34878D82A}">
                    <a16:rowId xmlns:a16="http://schemas.microsoft.com/office/drawing/2014/main" val="10007"/>
                  </a:ext>
                </a:extLst>
              </a:tr>
            </a:tbl>
          </a:graphicData>
        </a:graphic>
      </p:graphicFrame>
      <p:sp>
        <p:nvSpPr>
          <p:cNvPr id="94" name="文本框 93"/>
          <p:cNvSpPr txBox="1"/>
          <p:nvPr/>
        </p:nvSpPr>
        <p:spPr>
          <a:xfrm>
            <a:off x="722182" y="2445514"/>
            <a:ext cx="1236742" cy="461665"/>
          </a:xfrm>
          <a:prstGeom prst="rect">
            <a:avLst/>
          </a:prstGeom>
          <a:noFill/>
        </p:spPr>
        <p:txBody>
          <a:bodyPr wrap="square">
            <a:spAutoFit/>
          </a:bodyPr>
          <a:lstStyle/>
          <a:p>
            <a:r>
              <a:rPr lang="en-US" altLang="zh-CN" sz="2400" b="1" dirty="0">
                <a:solidFill>
                  <a:schemeClr val="bg1"/>
                </a:solidFill>
              </a:rPr>
              <a:t>Classes</a:t>
            </a:r>
            <a:endParaRPr lang="zh-CN" altLang="en-US" sz="2400" b="1" dirty="0">
              <a:solidFill>
                <a:schemeClr val="bg1"/>
              </a:solidFill>
            </a:endParaRPr>
          </a:p>
        </p:txBody>
      </p:sp>
      <p:sp>
        <p:nvSpPr>
          <p:cNvPr id="95" name="文本框 94"/>
          <p:cNvSpPr txBox="1"/>
          <p:nvPr/>
        </p:nvSpPr>
        <p:spPr>
          <a:xfrm>
            <a:off x="1340554" y="2154308"/>
            <a:ext cx="810286" cy="461665"/>
          </a:xfrm>
          <a:prstGeom prst="rect">
            <a:avLst/>
          </a:prstGeom>
          <a:noFill/>
        </p:spPr>
        <p:txBody>
          <a:bodyPr wrap="square">
            <a:spAutoFit/>
          </a:bodyPr>
          <a:lstStyle/>
          <a:p>
            <a:r>
              <a:rPr lang="en-US" altLang="zh-CN" sz="2400" b="1" dirty="0">
                <a:solidFill>
                  <a:schemeClr val="bg1"/>
                </a:solidFill>
              </a:rPr>
              <a:t>Days</a:t>
            </a:r>
            <a:endParaRPr lang="zh-CN" altLang="en-US" sz="2400" b="1" dirty="0">
              <a:solidFill>
                <a:schemeClr val="bg1"/>
              </a:solidFill>
            </a:endParaRPr>
          </a:p>
        </p:txBody>
      </p:sp>
      <p:sp>
        <p:nvSpPr>
          <p:cNvPr id="96" name="文本框 95"/>
          <p:cNvSpPr txBox="1"/>
          <p:nvPr/>
        </p:nvSpPr>
        <p:spPr>
          <a:xfrm>
            <a:off x="2086222" y="2794055"/>
            <a:ext cx="1408952" cy="646331"/>
          </a:xfrm>
          <a:prstGeom prst="rect">
            <a:avLst/>
          </a:prstGeom>
          <a:noFill/>
        </p:spPr>
        <p:txBody>
          <a:bodyPr wrap="square">
            <a:spAutoFit/>
          </a:bodyPr>
          <a:lstStyle/>
          <a:p>
            <a:pPr algn="ctr"/>
            <a:r>
              <a:rPr lang="en-US" altLang="zh-CN" dirty="0"/>
              <a:t>Academic writing</a:t>
            </a:r>
            <a:endParaRPr lang="zh-CN" altLang="en-US" dirty="0"/>
          </a:p>
        </p:txBody>
      </p:sp>
      <p:sp>
        <p:nvSpPr>
          <p:cNvPr id="97" name="文本框 96"/>
          <p:cNvSpPr txBox="1"/>
          <p:nvPr/>
        </p:nvSpPr>
        <p:spPr>
          <a:xfrm>
            <a:off x="2131205" y="3292964"/>
            <a:ext cx="1408952" cy="646331"/>
          </a:xfrm>
          <a:prstGeom prst="rect">
            <a:avLst/>
          </a:prstGeom>
          <a:noFill/>
        </p:spPr>
        <p:txBody>
          <a:bodyPr wrap="square">
            <a:spAutoFit/>
          </a:bodyPr>
          <a:lstStyle/>
          <a:p>
            <a:pPr algn="ctr"/>
            <a:r>
              <a:rPr lang="en-US" altLang="zh-CN" dirty="0"/>
              <a:t>English writing</a:t>
            </a:r>
            <a:endParaRPr lang="zh-CN" altLang="en-US" dirty="0"/>
          </a:p>
        </p:txBody>
      </p:sp>
      <p:sp>
        <p:nvSpPr>
          <p:cNvPr id="98" name="文本框 97"/>
          <p:cNvSpPr txBox="1"/>
          <p:nvPr/>
        </p:nvSpPr>
        <p:spPr>
          <a:xfrm>
            <a:off x="3413512" y="2785871"/>
            <a:ext cx="1614741" cy="369332"/>
          </a:xfrm>
          <a:prstGeom prst="rect">
            <a:avLst/>
          </a:prstGeom>
          <a:noFill/>
        </p:spPr>
        <p:txBody>
          <a:bodyPr wrap="square">
            <a:spAutoFit/>
          </a:bodyPr>
          <a:lstStyle/>
          <a:p>
            <a:pPr algn="ctr"/>
            <a:r>
              <a:rPr lang="en-US" altLang="zh-CN" dirty="0"/>
              <a:t>Psychology</a:t>
            </a:r>
            <a:endParaRPr lang="zh-CN" altLang="en-US" dirty="0"/>
          </a:p>
        </p:txBody>
      </p:sp>
      <p:sp>
        <p:nvSpPr>
          <p:cNvPr id="99" name="文本框 98"/>
          <p:cNvSpPr txBox="1"/>
          <p:nvPr/>
        </p:nvSpPr>
        <p:spPr>
          <a:xfrm>
            <a:off x="2049286" y="3858396"/>
            <a:ext cx="1489034" cy="646331"/>
          </a:xfrm>
          <a:prstGeom prst="rect">
            <a:avLst/>
          </a:prstGeom>
          <a:noFill/>
        </p:spPr>
        <p:txBody>
          <a:bodyPr wrap="square">
            <a:spAutoFit/>
          </a:bodyPr>
          <a:lstStyle/>
          <a:p>
            <a:pPr algn="ctr"/>
            <a:r>
              <a:rPr lang="en-US" altLang="zh-CN" dirty="0"/>
              <a:t>Compulsory lectures</a:t>
            </a:r>
            <a:endParaRPr lang="zh-CN" altLang="en-US" dirty="0"/>
          </a:p>
        </p:txBody>
      </p:sp>
      <p:sp>
        <p:nvSpPr>
          <p:cNvPr id="100" name="文本框 99"/>
          <p:cNvSpPr txBox="1"/>
          <p:nvPr/>
        </p:nvSpPr>
        <p:spPr>
          <a:xfrm>
            <a:off x="2058736" y="4419960"/>
            <a:ext cx="1408952" cy="646331"/>
          </a:xfrm>
          <a:prstGeom prst="rect">
            <a:avLst/>
          </a:prstGeom>
          <a:noFill/>
        </p:spPr>
        <p:txBody>
          <a:bodyPr wrap="square">
            <a:spAutoFit/>
          </a:bodyPr>
          <a:lstStyle/>
          <a:p>
            <a:pPr algn="ctr"/>
            <a:r>
              <a:rPr lang="en-US" altLang="zh-CN" dirty="0"/>
              <a:t>Western Culture</a:t>
            </a:r>
            <a:endParaRPr lang="zh-CN" altLang="en-US" dirty="0"/>
          </a:p>
        </p:txBody>
      </p:sp>
      <p:sp>
        <p:nvSpPr>
          <p:cNvPr id="101" name="文本框 100"/>
          <p:cNvSpPr txBox="1"/>
          <p:nvPr/>
        </p:nvSpPr>
        <p:spPr>
          <a:xfrm>
            <a:off x="2077022" y="5009764"/>
            <a:ext cx="1408952" cy="646331"/>
          </a:xfrm>
          <a:prstGeom prst="rect">
            <a:avLst/>
          </a:prstGeom>
          <a:noFill/>
        </p:spPr>
        <p:txBody>
          <a:bodyPr wrap="square">
            <a:spAutoFit/>
          </a:bodyPr>
          <a:lstStyle/>
          <a:p>
            <a:pPr algn="ctr"/>
            <a:r>
              <a:rPr lang="en-US" altLang="zh-CN" dirty="0"/>
              <a:t>Art of Debating</a:t>
            </a:r>
            <a:endParaRPr lang="zh-CN" altLang="en-US" dirty="0"/>
          </a:p>
        </p:txBody>
      </p:sp>
      <p:sp>
        <p:nvSpPr>
          <p:cNvPr id="102" name="文本框 101"/>
          <p:cNvSpPr txBox="1"/>
          <p:nvPr/>
        </p:nvSpPr>
        <p:spPr>
          <a:xfrm>
            <a:off x="2140330" y="6059031"/>
            <a:ext cx="1408952" cy="646331"/>
          </a:xfrm>
          <a:prstGeom prst="rect">
            <a:avLst/>
          </a:prstGeom>
          <a:noFill/>
        </p:spPr>
        <p:txBody>
          <a:bodyPr wrap="square">
            <a:spAutoFit/>
          </a:bodyPr>
          <a:lstStyle/>
          <a:p>
            <a:pPr algn="ctr"/>
            <a:r>
              <a:rPr lang="en-US" altLang="zh-CN" dirty="0"/>
              <a:t>Part-time Job</a:t>
            </a:r>
            <a:endParaRPr lang="zh-CN" altLang="en-US" dirty="0"/>
          </a:p>
        </p:txBody>
      </p:sp>
      <p:sp>
        <p:nvSpPr>
          <p:cNvPr id="103" name="文本框 102"/>
          <p:cNvSpPr txBox="1"/>
          <p:nvPr/>
        </p:nvSpPr>
        <p:spPr>
          <a:xfrm>
            <a:off x="7448765" y="6059031"/>
            <a:ext cx="1408952" cy="646331"/>
          </a:xfrm>
          <a:prstGeom prst="rect">
            <a:avLst/>
          </a:prstGeom>
          <a:noFill/>
        </p:spPr>
        <p:txBody>
          <a:bodyPr wrap="square">
            <a:spAutoFit/>
          </a:bodyPr>
          <a:lstStyle/>
          <a:p>
            <a:pPr algn="ctr"/>
            <a:r>
              <a:rPr lang="en-US" altLang="zh-CN" dirty="0"/>
              <a:t>Part-time Job</a:t>
            </a:r>
            <a:endParaRPr lang="zh-CN" altLang="en-US" dirty="0"/>
          </a:p>
        </p:txBody>
      </p:sp>
      <p:sp>
        <p:nvSpPr>
          <p:cNvPr id="104" name="文本框 103"/>
          <p:cNvSpPr txBox="1"/>
          <p:nvPr/>
        </p:nvSpPr>
        <p:spPr>
          <a:xfrm>
            <a:off x="4785328" y="6059031"/>
            <a:ext cx="1408952" cy="646331"/>
          </a:xfrm>
          <a:prstGeom prst="rect">
            <a:avLst/>
          </a:prstGeom>
          <a:noFill/>
        </p:spPr>
        <p:txBody>
          <a:bodyPr wrap="square">
            <a:spAutoFit/>
          </a:bodyPr>
          <a:lstStyle/>
          <a:p>
            <a:pPr algn="ctr"/>
            <a:r>
              <a:rPr lang="en-US" altLang="zh-CN" dirty="0"/>
              <a:t>Part-time Job</a:t>
            </a:r>
            <a:endParaRPr lang="zh-CN" altLang="en-US" dirty="0"/>
          </a:p>
        </p:txBody>
      </p:sp>
      <p:sp>
        <p:nvSpPr>
          <p:cNvPr id="105" name="文本框 104"/>
          <p:cNvSpPr txBox="1"/>
          <p:nvPr/>
        </p:nvSpPr>
        <p:spPr>
          <a:xfrm>
            <a:off x="10112202" y="6059031"/>
            <a:ext cx="1408952" cy="646331"/>
          </a:xfrm>
          <a:prstGeom prst="rect">
            <a:avLst/>
          </a:prstGeom>
          <a:noFill/>
        </p:spPr>
        <p:txBody>
          <a:bodyPr wrap="square">
            <a:spAutoFit/>
          </a:bodyPr>
          <a:lstStyle/>
          <a:p>
            <a:pPr algn="ctr"/>
            <a:r>
              <a:rPr lang="en-US" altLang="zh-CN" dirty="0"/>
              <a:t>Part-time Job</a:t>
            </a:r>
            <a:endParaRPr lang="zh-CN" altLang="en-US" dirty="0"/>
          </a:p>
        </p:txBody>
      </p:sp>
      <p:sp>
        <p:nvSpPr>
          <p:cNvPr id="106" name="文本框 105"/>
          <p:cNvSpPr txBox="1"/>
          <p:nvPr/>
        </p:nvSpPr>
        <p:spPr>
          <a:xfrm>
            <a:off x="4785329" y="2786685"/>
            <a:ext cx="1408952" cy="646331"/>
          </a:xfrm>
          <a:prstGeom prst="rect">
            <a:avLst/>
          </a:prstGeom>
          <a:noFill/>
        </p:spPr>
        <p:txBody>
          <a:bodyPr wrap="square">
            <a:spAutoFit/>
          </a:bodyPr>
          <a:lstStyle/>
          <a:p>
            <a:pPr algn="ctr"/>
            <a:r>
              <a:rPr lang="en-US" altLang="zh-CN" dirty="0"/>
              <a:t>Advanced Reading</a:t>
            </a:r>
            <a:endParaRPr lang="zh-CN" altLang="en-US" dirty="0"/>
          </a:p>
        </p:txBody>
      </p:sp>
      <p:sp>
        <p:nvSpPr>
          <p:cNvPr id="107" name="文本框 106"/>
          <p:cNvSpPr txBox="1"/>
          <p:nvPr/>
        </p:nvSpPr>
        <p:spPr>
          <a:xfrm>
            <a:off x="7497336" y="2762523"/>
            <a:ext cx="1408952" cy="646331"/>
          </a:xfrm>
          <a:prstGeom prst="rect">
            <a:avLst/>
          </a:prstGeom>
          <a:noFill/>
        </p:spPr>
        <p:txBody>
          <a:bodyPr wrap="square">
            <a:spAutoFit/>
          </a:bodyPr>
          <a:lstStyle/>
          <a:p>
            <a:pPr algn="ctr"/>
            <a:r>
              <a:rPr lang="en-US" altLang="zh-CN" dirty="0"/>
              <a:t>Art of Public Speeches</a:t>
            </a:r>
            <a:endParaRPr lang="zh-CN" altLang="en-US" dirty="0"/>
          </a:p>
        </p:txBody>
      </p:sp>
      <p:sp>
        <p:nvSpPr>
          <p:cNvPr id="108" name="文本框 107"/>
          <p:cNvSpPr txBox="1"/>
          <p:nvPr/>
        </p:nvSpPr>
        <p:spPr>
          <a:xfrm>
            <a:off x="8824186" y="2794054"/>
            <a:ext cx="1451339" cy="369332"/>
          </a:xfrm>
          <a:prstGeom prst="rect">
            <a:avLst/>
          </a:prstGeom>
          <a:noFill/>
        </p:spPr>
        <p:txBody>
          <a:bodyPr wrap="square">
            <a:spAutoFit/>
          </a:bodyPr>
          <a:lstStyle/>
          <a:p>
            <a:pPr algn="ctr"/>
            <a:r>
              <a:rPr lang="en-US" altLang="zh-CN" dirty="0"/>
              <a:t>Free Time</a:t>
            </a:r>
            <a:endParaRPr lang="zh-CN" altLang="en-US" dirty="0"/>
          </a:p>
        </p:txBody>
      </p:sp>
      <p:sp>
        <p:nvSpPr>
          <p:cNvPr id="109" name="文本框 108"/>
          <p:cNvSpPr txBox="1"/>
          <p:nvPr/>
        </p:nvSpPr>
        <p:spPr>
          <a:xfrm>
            <a:off x="10135996" y="2794054"/>
            <a:ext cx="1451339" cy="369332"/>
          </a:xfrm>
          <a:prstGeom prst="rect">
            <a:avLst/>
          </a:prstGeom>
          <a:noFill/>
        </p:spPr>
        <p:txBody>
          <a:bodyPr wrap="square">
            <a:spAutoFit/>
          </a:bodyPr>
          <a:lstStyle/>
          <a:p>
            <a:pPr algn="ctr"/>
            <a:r>
              <a:rPr lang="en-US" altLang="zh-CN" dirty="0"/>
              <a:t>Free Time</a:t>
            </a:r>
            <a:endParaRPr lang="zh-CN" altLang="en-US" dirty="0"/>
          </a:p>
        </p:txBody>
      </p:sp>
      <p:sp>
        <p:nvSpPr>
          <p:cNvPr id="110" name="文本框 109"/>
          <p:cNvSpPr txBox="1"/>
          <p:nvPr/>
        </p:nvSpPr>
        <p:spPr>
          <a:xfrm>
            <a:off x="10115659" y="4558459"/>
            <a:ext cx="1451339" cy="369332"/>
          </a:xfrm>
          <a:prstGeom prst="rect">
            <a:avLst/>
          </a:prstGeom>
          <a:noFill/>
        </p:spPr>
        <p:txBody>
          <a:bodyPr wrap="square">
            <a:spAutoFit/>
          </a:bodyPr>
          <a:lstStyle/>
          <a:p>
            <a:pPr algn="ctr"/>
            <a:r>
              <a:rPr lang="en-US" altLang="zh-CN" dirty="0"/>
              <a:t>Free Time</a:t>
            </a:r>
            <a:endParaRPr lang="zh-CN" altLang="en-US" dirty="0"/>
          </a:p>
        </p:txBody>
      </p:sp>
      <p:sp>
        <p:nvSpPr>
          <p:cNvPr id="111" name="文本框 110"/>
          <p:cNvSpPr txBox="1"/>
          <p:nvPr/>
        </p:nvSpPr>
        <p:spPr>
          <a:xfrm>
            <a:off x="4732236" y="4558459"/>
            <a:ext cx="1451339" cy="369332"/>
          </a:xfrm>
          <a:prstGeom prst="rect">
            <a:avLst/>
          </a:prstGeom>
          <a:noFill/>
        </p:spPr>
        <p:txBody>
          <a:bodyPr wrap="square">
            <a:spAutoFit/>
          </a:bodyPr>
          <a:lstStyle/>
          <a:p>
            <a:pPr algn="ctr"/>
            <a:r>
              <a:rPr lang="en-US" altLang="zh-CN" dirty="0"/>
              <a:t>Free Time</a:t>
            </a:r>
            <a:endParaRPr lang="zh-CN" altLang="en-US" dirty="0"/>
          </a:p>
        </p:txBody>
      </p:sp>
      <p:sp>
        <p:nvSpPr>
          <p:cNvPr id="112" name="文本框 111"/>
          <p:cNvSpPr txBox="1"/>
          <p:nvPr/>
        </p:nvSpPr>
        <p:spPr>
          <a:xfrm>
            <a:off x="4905467" y="5141617"/>
            <a:ext cx="1451339" cy="369332"/>
          </a:xfrm>
          <a:prstGeom prst="rect">
            <a:avLst/>
          </a:prstGeom>
          <a:noFill/>
        </p:spPr>
        <p:txBody>
          <a:bodyPr wrap="square">
            <a:spAutoFit/>
          </a:bodyPr>
          <a:lstStyle/>
          <a:p>
            <a:r>
              <a:rPr lang="en-US" altLang="zh-CN" dirty="0"/>
              <a:t>Free Time</a:t>
            </a:r>
            <a:endParaRPr lang="zh-CN" altLang="en-US" dirty="0"/>
          </a:p>
        </p:txBody>
      </p:sp>
      <p:sp>
        <p:nvSpPr>
          <p:cNvPr id="113" name="文本框 112"/>
          <p:cNvSpPr txBox="1"/>
          <p:nvPr/>
        </p:nvSpPr>
        <p:spPr>
          <a:xfrm>
            <a:off x="3408928" y="4419960"/>
            <a:ext cx="1348215" cy="646331"/>
          </a:xfrm>
          <a:prstGeom prst="rect">
            <a:avLst/>
          </a:prstGeom>
          <a:noFill/>
        </p:spPr>
        <p:txBody>
          <a:bodyPr wrap="square">
            <a:spAutoFit/>
          </a:bodyPr>
          <a:lstStyle/>
          <a:p>
            <a:pPr algn="ctr"/>
            <a:r>
              <a:rPr lang="en-US" altLang="zh-CN" dirty="0" err="1"/>
              <a:t>Comprehen-sive</a:t>
            </a:r>
            <a:r>
              <a:rPr lang="en-US" altLang="zh-CN" dirty="0"/>
              <a:t> English</a:t>
            </a:r>
            <a:endParaRPr lang="zh-CN" altLang="en-US" dirty="0"/>
          </a:p>
        </p:txBody>
      </p:sp>
      <p:sp>
        <p:nvSpPr>
          <p:cNvPr id="114" name="文本框 113"/>
          <p:cNvSpPr txBox="1"/>
          <p:nvPr/>
        </p:nvSpPr>
        <p:spPr>
          <a:xfrm>
            <a:off x="6118106" y="4558459"/>
            <a:ext cx="1451339" cy="369332"/>
          </a:xfrm>
          <a:prstGeom prst="rect">
            <a:avLst/>
          </a:prstGeom>
          <a:noFill/>
        </p:spPr>
        <p:txBody>
          <a:bodyPr wrap="square">
            <a:spAutoFit/>
          </a:bodyPr>
          <a:lstStyle/>
          <a:p>
            <a:pPr algn="ctr"/>
            <a:r>
              <a:rPr lang="en-US" altLang="zh-CN" dirty="0"/>
              <a:t>Work Out</a:t>
            </a:r>
            <a:endParaRPr lang="zh-CN" altLang="en-US" dirty="0"/>
          </a:p>
        </p:txBody>
      </p:sp>
      <p:sp>
        <p:nvSpPr>
          <p:cNvPr id="115" name="文本框 114"/>
          <p:cNvSpPr txBox="1"/>
          <p:nvPr/>
        </p:nvSpPr>
        <p:spPr>
          <a:xfrm>
            <a:off x="3552623" y="3318767"/>
            <a:ext cx="1158676" cy="646331"/>
          </a:xfrm>
          <a:prstGeom prst="rect">
            <a:avLst/>
          </a:prstGeom>
          <a:noFill/>
        </p:spPr>
        <p:txBody>
          <a:bodyPr wrap="square">
            <a:spAutoFit/>
          </a:bodyPr>
          <a:lstStyle/>
          <a:p>
            <a:pPr algn="ctr"/>
            <a:r>
              <a:rPr lang="en-US" altLang="zh-CN" dirty="0"/>
              <a:t>Work Ethics</a:t>
            </a:r>
            <a:endParaRPr lang="zh-CN" altLang="en-US" dirty="0"/>
          </a:p>
        </p:txBody>
      </p:sp>
      <p:sp>
        <p:nvSpPr>
          <p:cNvPr id="116" name="文本框 115"/>
          <p:cNvSpPr txBox="1"/>
          <p:nvPr/>
        </p:nvSpPr>
        <p:spPr>
          <a:xfrm>
            <a:off x="8738120" y="4558459"/>
            <a:ext cx="1451339" cy="369332"/>
          </a:xfrm>
          <a:prstGeom prst="rect">
            <a:avLst/>
          </a:prstGeom>
          <a:noFill/>
        </p:spPr>
        <p:txBody>
          <a:bodyPr wrap="square">
            <a:spAutoFit/>
          </a:bodyPr>
          <a:lstStyle/>
          <a:p>
            <a:pPr algn="ctr"/>
            <a:r>
              <a:rPr lang="en-US" altLang="zh-CN" dirty="0"/>
              <a:t>Work Out</a:t>
            </a:r>
            <a:endParaRPr lang="zh-CN" altLang="en-US" dirty="0"/>
          </a:p>
        </p:txBody>
      </p:sp>
      <p:sp>
        <p:nvSpPr>
          <p:cNvPr id="117" name="文本框 116"/>
          <p:cNvSpPr txBox="1"/>
          <p:nvPr/>
        </p:nvSpPr>
        <p:spPr>
          <a:xfrm>
            <a:off x="3454128" y="5009764"/>
            <a:ext cx="1451339" cy="646331"/>
          </a:xfrm>
          <a:prstGeom prst="rect">
            <a:avLst/>
          </a:prstGeom>
          <a:noFill/>
        </p:spPr>
        <p:txBody>
          <a:bodyPr wrap="square">
            <a:spAutoFit/>
          </a:bodyPr>
          <a:lstStyle/>
          <a:p>
            <a:pPr algn="ctr"/>
            <a:r>
              <a:rPr lang="en-US" altLang="zh-CN" dirty="0"/>
              <a:t>Political Science</a:t>
            </a:r>
            <a:endParaRPr lang="zh-CN" altLang="en-US" dirty="0"/>
          </a:p>
        </p:txBody>
      </p:sp>
      <p:sp>
        <p:nvSpPr>
          <p:cNvPr id="118" name="文本框 117"/>
          <p:cNvSpPr txBox="1"/>
          <p:nvPr/>
        </p:nvSpPr>
        <p:spPr>
          <a:xfrm>
            <a:off x="4757143" y="3335472"/>
            <a:ext cx="1532994" cy="646331"/>
          </a:xfrm>
          <a:prstGeom prst="rect">
            <a:avLst/>
          </a:prstGeom>
          <a:noFill/>
        </p:spPr>
        <p:txBody>
          <a:bodyPr wrap="square">
            <a:spAutoFit/>
          </a:bodyPr>
          <a:lstStyle/>
          <a:p>
            <a:pPr algn="ctr"/>
            <a:r>
              <a:rPr lang="en-US" altLang="zh-CN" dirty="0"/>
              <a:t>Psychological Education</a:t>
            </a:r>
            <a:endParaRPr lang="zh-CN" altLang="en-US" dirty="0"/>
          </a:p>
        </p:txBody>
      </p:sp>
      <p:sp>
        <p:nvSpPr>
          <p:cNvPr id="119" name="文本框 118"/>
          <p:cNvSpPr txBox="1"/>
          <p:nvPr/>
        </p:nvSpPr>
        <p:spPr>
          <a:xfrm>
            <a:off x="6179771" y="3317702"/>
            <a:ext cx="1408952" cy="646331"/>
          </a:xfrm>
          <a:prstGeom prst="rect">
            <a:avLst/>
          </a:prstGeom>
          <a:noFill/>
        </p:spPr>
        <p:txBody>
          <a:bodyPr wrap="square">
            <a:spAutoFit/>
          </a:bodyPr>
          <a:lstStyle/>
          <a:p>
            <a:pPr algn="ctr"/>
            <a:r>
              <a:rPr lang="en-US" altLang="zh-CN" dirty="0"/>
              <a:t>Political Science</a:t>
            </a:r>
            <a:endParaRPr lang="zh-CN" altLang="en-US" dirty="0"/>
          </a:p>
        </p:txBody>
      </p:sp>
      <p:sp>
        <p:nvSpPr>
          <p:cNvPr id="120" name="文本框 119"/>
          <p:cNvSpPr txBox="1"/>
          <p:nvPr/>
        </p:nvSpPr>
        <p:spPr>
          <a:xfrm>
            <a:off x="8780507" y="3403761"/>
            <a:ext cx="1408952" cy="369332"/>
          </a:xfrm>
          <a:prstGeom prst="rect">
            <a:avLst/>
          </a:prstGeom>
          <a:noFill/>
        </p:spPr>
        <p:txBody>
          <a:bodyPr wrap="square">
            <a:spAutoFit/>
          </a:bodyPr>
          <a:lstStyle/>
          <a:p>
            <a:pPr algn="ctr"/>
            <a:r>
              <a:rPr lang="en-US" altLang="zh-CN" dirty="0"/>
              <a:t>Home-work</a:t>
            </a:r>
            <a:endParaRPr lang="zh-CN" altLang="en-US" dirty="0"/>
          </a:p>
        </p:txBody>
      </p:sp>
      <p:sp>
        <p:nvSpPr>
          <p:cNvPr id="121" name="文本框 120"/>
          <p:cNvSpPr txBox="1"/>
          <p:nvPr/>
        </p:nvSpPr>
        <p:spPr>
          <a:xfrm>
            <a:off x="10171090" y="3392321"/>
            <a:ext cx="1408952" cy="369332"/>
          </a:xfrm>
          <a:prstGeom prst="rect">
            <a:avLst/>
          </a:prstGeom>
          <a:noFill/>
        </p:spPr>
        <p:txBody>
          <a:bodyPr wrap="square">
            <a:spAutoFit/>
          </a:bodyPr>
          <a:lstStyle/>
          <a:p>
            <a:pPr algn="ctr"/>
            <a:r>
              <a:rPr lang="en-US" altLang="zh-CN" dirty="0"/>
              <a:t>Home-work</a:t>
            </a:r>
            <a:endParaRPr lang="zh-CN" altLang="en-US" dirty="0"/>
          </a:p>
        </p:txBody>
      </p:sp>
      <p:sp>
        <p:nvSpPr>
          <p:cNvPr id="122" name="文本框 121"/>
          <p:cNvSpPr txBox="1"/>
          <p:nvPr/>
        </p:nvSpPr>
        <p:spPr>
          <a:xfrm>
            <a:off x="6108261" y="2753021"/>
            <a:ext cx="1444295" cy="646331"/>
          </a:xfrm>
          <a:prstGeom prst="rect">
            <a:avLst/>
          </a:prstGeom>
          <a:noFill/>
        </p:spPr>
        <p:txBody>
          <a:bodyPr wrap="square">
            <a:spAutoFit/>
          </a:bodyPr>
          <a:lstStyle/>
          <a:p>
            <a:pPr algn="ctr"/>
            <a:r>
              <a:rPr lang="en-US" altLang="zh-CN" dirty="0" err="1"/>
              <a:t>Comprehen-sive</a:t>
            </a:r>
            <a:r>
              <a:rPr lang="en-US" altLang="zh-CN" dirty="0"/>
              <a:t> English</a:t>
            </a:r>
            <a:endParaRPr lang="zh-CN" altLang="en-US" dirty="0"/>
          </a:p>
        </p:txBody>
      </p:sp>
      <p:sp>
        <p:nvSpPr>
          <p:cNvPr id="123" name="文本框 122"/>
          <p:cNvSpPr txBox="1"/>
          <p:nvPr/>
        </p:nvSpPr>
        <p:spPr>
          <a:xfrm>
            <a:off x="10133982" y="5020958"/>
            <a:ext cx="1483168" cy="646331"/>
          </a:xfrm>
          <a:prstGeom prst="rect">
            <a:avLst/>
          </a:prstGeom>
          <a:noFill/>
        </p:spPr>
        <p:txBody>
          <a:bodyPr wrap="square">
            <a:spAutoFit/>
          </a:bodyPr>
          <a:lstStyle/>
          <a:p>
            <a:pPr algn="ctr"/>
            <a:r>
              <a:rPr lang="en-US" altLang="zh-CN" dirty="0"/>
              <a:t>Club </a:t>
            </a:r>
          </a:p>
          <a:p>
            <a:pPr algn="ctr"/>
            <a:r>
              <a:rPr lang="en-US" altLang="zh-CN" dirty="0"/>
              <a:t>Activities</a:t>
            </a:r>
            <a:endParaRPr lang="zh-CN" altLang="en-US" dirty="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0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18"/>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1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1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04"/>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22"/>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19"/>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114"/>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107"/>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103"/>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108"/>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120"/>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116"/>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109"/>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121"/>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grpId="0" nodeType="clickEffect">
                                  <p:stCondLst>
                                    <p:cond delay="0"/>
                                  </p:stCondLst>
                                  <p:childTnLst>
                                    <p:set>
                                      <p:cBhvr>
                                        <p:cTn id="106" dur="1" fill="hold">
                                          <p:stCondLst>
                                            <p:cond delay="0"/>
                                          </p:stCondLst>
                                        </p:cTn>
                                        <p:tgtEl>
                                          <p:spTgt spid="110"/>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grpId="0" nodeType="clickEffect">
                                  <p:stCondLst>
                                    <p:cond delay="0"/>
                                  </p:stCondLst>
                                  <p:childTnLst>
                                    <p:set>
                                      <p:cBhvr>
                                        <p:cTn id="110" dur="1" fill="hold">
                                          <p:stCondLst>
                                            <p:cond delay="0"/>
                                          </p:stCondLst>
                                        </p:cTn>
                                        <p:tgtEl>
                                          <p:spTgt spid="123"/>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grpId="0" nodeType="clickEffect">
                                  <p:stCondLst>
                                    <p:cond delay="0"/>
                                  </p:stCondLst>
                                  <p:childTnLst>
                                    <p:set>
                                      <p:cBhvr>
                                        <p:cTn id="114" dur="1" fill="hold">
                                          <p:stCondLst>
                                            <p:cond delay="0"/>
                                          </p:stCondLst>
                                        </p:cTn>
                                        <p:tgtEl>
                                          <p:spTgt spid="10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P spid="97" grpId="0"/>
      <p:bldP spid="98" grpId="0"/>
      <p:bldP spid="99" grpId="0"/>
      <p:bldP spid="100" grpId="0"/>
      <p:bldP spid="101" grpId="0"/>
      <p:bldP spid="102" grpId="0"/>
      <p:bldP spid="103" grpId="0"/>
      <p:bldP spid="104" grpId="0"/>
      <p:bldP spid="105" grpId="0"/>
      <p:bldP spid="106" grpId="0"/>
      <p:bldP spid="107" grpId="0"/>
      <p:bldP spid="108" grpId="0"/>
      <p:bldP spid="109" grpId="0"/>
      <p:bldP spid="110" grpId="0"/>
      <p:bldP spid="111" grpId="0"/>
      <p:bldP spid="112" grpId="0"/>
      <p:bldP spid="113" grpId="0"/>
      <p:bldP spid="114" grpId="0"/>
      <p:bldP spid="115" grpId="0"/>
      <p:bldP spid="116" grpId="0"/>
      <p:bldP spid="117" grpId="0"/>
      <p:bldP spid="118" grpId="0"/>
      <p:bldP spid="119" grpId="0"/>
      <p:bldP spid="120" grpId="0"/>
      <p:bldP spid="121" grpId="0"/>
      <p:bldP spid="122" grpId="0"/>
      <p:bldP spid="12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84487" y="1654380"/>
            <a:ext cx="11101113" cy="1355371"/>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p>
          <a:p>
            <a:pPr>
              <a:lnSpc>
                <a:spcPct val="114000"/>
              </a:lnSpc>
            </a:pPr>
            <a:r>
              <a:rPr lang="en-US" altLang="zh-CN" sz="2400" b="1" dirty="0">
                <a:solidFill>
                  <a:srgbClr val="FFC000"/>
                </a:solidFill>
                <a:latin typeface="Calibri" panose="020F0502020204030204" pitchFamily="34" charset="0"/>
                <a:cs typeface="Calibri" panose="020F0502020204030204" pitchFamily="34" charset="0"/>
              </a:rPr>
              <a:t>Step 2 Pre-writing Discussion</a:t>
            </a:r>
          </a:p>
          <a:p>
            <a:pPr>
              <a:lnSpc>
                <a:spcPct val="114000"/>
              </a:lnSpc>
            </a:pPr>
            <a:r>
              <a:rPr lang="en-US" altLang="zh-CN" sz="2400" i="1" dirty="0">
                <a:solidFill>
                  <a:srgbClr val="0070C0"/>
                </a:solidFill>
                <a:cs typeface="Calibri" panose="020F0502020204030204" pitchFamily="34" charset="0"/>
              </a:rPr>
              <a:t>1) </a:t>
            </a:r>
            <a:r>
              <a:rPr lang="en-US" altLang="zh-CN" sz="2400" i="1" dirty="0">
                <a:solidFill>
                  <a:srgbClr val="0070C0"/>
                </a:solidFill>
              </a:rPr>
              <a:t>Discuss the following questions with one of your peers and jot down your responses.</a:t>
            </a:r>
            <a:endParaRPr lang="en-US" altLang="zh-CN" sz="2400" i="1" dirty="0">
              <a:solidFill>
                <a:srgbClr val="0070C0"/>
              </a:solidFill>
              <a:cs typeface="Calibri" panose="020F0502020204030204" pitchFamily="34" charset="0"/>
            </a:endParaRPr>
          </a:p>
        </p:txBody>
      </p:sp>
      <p:pic>
        <p:nvPicPr>
          <p:cNvPr id="14" name="图片 13"/>
          <p:cNvPicPr>
            <a:picLocks noChangeAspect="1"/>
          </p:cNvPicPr>
          <p:nvPr/>
        </p:nvPicPr>
        <p:blipFill>
          <a:blip r:embed="rId2"/>
          <a:stretch>
            <a:fillRect/>
          </a:stretch>
        </p:blipFill>
        <p:spPr>
          <a:xfrm>
            <a:off x="562057" y="1607359"/>
            <a:ext cx="640936" cy="562294"/>
          </a:xfrm>
          <a:prstGeom prst="rect">
            <a:avLst/>
          </a:prstGeom>
        </p:spPr>
      </p:pic>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5" name="文本框 14"/>
          <p:cNvSpPr txBox="1"/>
          <p:nvPr/>
        </p:nvSpPr>
        <p:spPr>
          <a:xfrm>
            <a:off x="6884286" y="5117980"/>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sp>
        <p:nvSpPr>
          <p:cNvPr id="19" name="文本框 18"/>
          <p:cNvSpPr txBox="1"/>
          <p:nvPr/>
        </p:nvSpPr>
        <p:spPr>
          <a:xfrm>
            <a:off x="6923262" y="539124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sp>
        <p:nvSpPr>
          <p:cNvPr id="20" name="文本框 19"/>
          <p:cNvSpPr txBox="1"/>
          <p:nvPr/>
        </p:nvSpPr>
        <p:spPr>
          <a:xfrm>
            <a:off x="1268261" y="3380261"/>
            <a:ext cx="9729939" cy="1938992"/>
          </a:xfrm>
          <a:prstGeom prst="rect">
            <a:avLst/>
          </a:prstGeom>
          <a:noFill/>
        </p:spPr>
        <p:txBody>
          <a:bodyPr wrap="square" rtlCol="0">
            <a:spAutoFit/>
          </a:bodyPr>
          <a:lstStyle/>
          <a:p>
            <a:r>
              <a:rPr lang="en-US" altLang="zh-CN" sz="2400" dirty="0">
                <a:solidFill>
                  <a:srgbClr val="231F20"/>
                </a:solidFill>
                <a:effectLst/>
              </a:rPr>
              <a:t>• Are you a procrastinator? </a:t>
            </a:r>
          </a:p>
          <a:p>
            <a:endParaRPr lang="en-US" altLang="zh-CN" sz="2400" dirty="0"/>
          </a:p>
          <a:p>
            <a:r>
              <a:rPr lang="en-US" altLang="zh-CN" sz="2400" dirty="0">
                <a:solidFill>
                  <a:srgbClr val="231F20"/>
                </a:solidFill>
                <a:effectLst/>
              </a:rPr>
              <a:t>• Do you always schedule your tasks and events? </a:t>
            </a:r>
          </a:p>
          <a:p>
            <a:endParaRPr lang="en-US" altLang="zh-CN" sz="2400" dirty="0">
              <a:solidFill>
                <a:srgbClr val="231F20"/>
              </a:solidFill>
            </a:endParaRPr>
          </a:p>
          <a:p>
            <a:endParaRPr lang="en-US" altLang="zh-CN" sz="2400" dirty="0"/>
          </a:p>
        </p:txBody>
      </p:sp>
      <p:sp>
        <p:nvSpPr>
          <p:cNvPr id="21" name="文本框 20"/>
          <p:cNvSpPr txBox="1"/>
          <p:nvPr/>
        </p:nvSpPr>
        <p:spPr>
          <a:xfrm>
            <a:off x="10846676" y="6311212"/>
            <a:ext cx="54429" cy="461665"/>
          </a:xfrm>
          <a:prstGeom prst="rect">
            <a:avLst/>
          </a:prstGeom>
          <a:noFill/>
        </p:spPr>
        <p:txBody>
          <a:bodyPr wrap="squar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sp>
        <p:nvSpPr>
          <p:cNvPr id="24" name="文本框 23"/>
          <p:cNvSpPr txBox="1"/>
          <p:nvPr/>
        </p:nvSpPr>
        <p:spPr>
          <a:xfrm>
            <a:off x="1477365" y="3809403"/>
            <a:ext cx="6705725" cy="461665"/>
          </a:xfrm>
          <a:prstGeom prst="rect">
            <a:avLst/>
          </a:prstGeom>
          <a:noFill/>
        </p:spPr>
        <p:txBody>
          <a:bodyPr wrap="square">
            <a:spAutoFit/>
          </a:bodyPr>
          <a:lstStyle/>
          <a:p>
            <a:r>
              <a:rPr lang="en-US" altLang="zh-CN" sz="2400" dirty="0">
                <a:solidFill>
                  <a:srgbClr val="C00000"/>
                </a:solidFill>
                <a:effectLst/>
              </a:rPr>
              <a:t>No, I am not. </a:t>
            </a:r>
            <a:endParaRPr lang="en-US" altLang="zh-CN" sz="2400" dirty="0">
              <a:solidFill>
                <a:srgbClr val="C00000"/>
              </a:solidFill>
            </a:endParaRPr>
          </a:p>
        </p:txBody>
      </p:sp>
      <p:sp>
        <p:nvSpPr>
          <p:cNvPr id="25" name="文本框 24"/>
          <p:cNvSpPr txBox="1"/>
          <p:nvPr/>
        </p:nvSpPr>
        <p:spPr>
          <a:xfrm>
            <a:off x="1477365" y="4477645"/>
            <a:ext cx="9331211" cy="830997"/>
          </a:xfrm>
          <a:prstGeom prst="rect">
            <a:avLst/>
          </a:prstGeom>
          <a:noFill/>
        </p:spPr>
        <p:txBody>
          <a:bodyPr wrap="square">
            <a:spAutoFit/>
          </a:bodyPr>
          <a:lstStyle/>
          <a:p>
            <a:r>
              <a:rPr lang="en-US" altLang="zh-CN" sz="2400" dirty="0">
                <a:solidFill>
                  <a:srgbClr val="C00000"/>
                </a:solidFill>
                <a:effectLst/>
              </a:rPr>
              <a:t>Absolutely, I’d panic if I don’t schedule my assignments, tasks and events. I always try to get everything done on time. </a:t>
            </a:r>
            <a:endParaRPr lang="en-US" altLang="zh-CN" sz="2400" dirty="0">
              <a:solidFill>
                <a:srgbClr val="C00000"/>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36055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About the Texts</a:t>
            </a:r>
          </a:p>
        </p:txBody>
      </p:sp>
      <p:sp>
        <p:nvSpPr>
          <p:cNvPr id="14" name="文本框 13"/>
          <p:cNvSpPr txBox="1"/>
          <p:nvPr/>
        </p:nvSpPr>
        <p:spPr>
          <a:xfrm>
            <a:off x="736600" y="1610196"/>
            <a:ext cx="10758170" cy="4494757"/>
          </a:xfrm>
          <a:prstGeom prst="rect">
            <a:avLst/>
          </a:prstGeom>
          <a:noFill/>
        </p:spPr>
        <p:txBody>
          <a:bodyPr wrap="square" rtlCol="0">
            <a:spAutoFit/>
          </a:bodyPr>
          <a:lstStyle/>
          <a:p>
            <a:pPr algn="just">
              <a:lnSpc>
                <a:spcPct val="120000"/>
              </a:lnSpc>
            </a:pPr>
            <a:r>
              <a:rPr lang="en-US" altLang="zh-CN" sz="2400" dirty="0"/>
              <a:t>The two texts in this unit demonstrate the importance of successful time management for college students. With all kinds of assignments and campus activities, students may find it overwhelming throughout a semester, the exam weeks in particular, to accomplish “the impossible”. There is no doubt that most of them find it hard to schedule all of these tasks and events, and then stick to the set schedule. The texts give tips about time management in the hope that, with a thorough understanding of these do’s and don’ts, students will learn to </a:t>
            </a:r>
            <a:endParaRPr lang="en-US" altLang="zh-CN" sz="2400" kern="100" dirty="0">
              <a:latin typeface="Calibri" panose="020F0502020204030204" pitchFamily="34" charset="0"/>
              <a:cs typeface="Calibri" panose="020F0502020204030204" pitchFamily="34" charset="0"/>
            </a:endParaRPr>
          </a:p>
          <a:p>
            <a:pPr marL="342900" indent="-342900" algn="just">
              <a:lnSpc>
                <a:spcPct val="120000"/>
              </a:lnSpc>
              <a:buFont typeface="Arial" panose="020B0604020202020204" pitchFamily="34" charset="0"/>
              <a:buChar char="•"/>
            </a:pPr>
            <a:r>
              <a:rPr lang="en-US" altLang="zh-CN" sz="2400" dirty="0"/>
              <a:t>prioritize the tasks and events</a:t>
            </a:r>
            <a:r>
              <a:rPr lang="en-US" altLang="zh-CN" sz="2400" kern="100" dirty="0">
                <a:latin typeface="Calibri" panose="020F0502020204030204" pitchFamily="34" charset="0"/>
                <a:cs typeface="Calibri" panose="020F0502020204030204" pitchFamily="34" charset="0"/>
              </a:rPr>
              <a:t>;</a:t>
            </a:r>
          </a:p>
          <a:p>
            <a:pPr marL="342900" indent="-342900" algn="just">
              <a:lnSpc>
                <a:spcPct val="120000"/>
              </a:lnSpc>
              <a:buFont typeface="Arial" panose="020B0604020202020204" pitchFamily="34" charset="0"/>
              <a:buChar char="•"/>
            </a:pPr>
            <a:r>
              <a:rPr lang="en-US" altLang="zh-CN" sz="2400" dirty="0"/>
              <a:t>learn to manage their time to accommodate the tasks and the most important events.</a:t>
            </a:r>
            <a:endParaRPr lang="zh-CN" altLang="en-US" sz="2400" dirty="0">
              <a:cs typeface="Calibri" panose="020F0502020204030204" pitchFamily="34" charset="0"/>
            </a:endParaRPr>
          </a:p>
        </p:txBody>
      </p:sp>
      <p:sp>
        <p:nvSpPr>
          <p:cNvPr id="15" name="动作按钮: 转到主页 11">
            <a:hlinkClick r:id="rId3" action="ppaction://hlinksldjump" highlightClick="1"/>
          </p:cNvPr>
          <p:cNvSpPr/>
          <p:nvPr/>
        </p:nvSpPr>
        <p:spPr>
          <a:xfrm>
            <a:off x="11005376" y="5777250"/>
            <a:ext cx="705678" cy="545459"/>
          </a:xfrm>
          <a:prstGeom prst="actionButtonHome">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4"/>
            <a:stretch>
              <a:fillRect/>
            </a:stretch>
          </p:blipFill>
          <p:spPr>
            <a:xfrm>
              <a:off x="1635" y="568"/>
              <a:ext cx="1538" cy="1537"/>
            </a:xfrm>
            <a:prstGeom prst="rect">
              <a:avLst/>
            </a:prstGeom>
            <a:noFill/>
            <a:ln w="9525">
              <a:noFill/>
            </a:ln>
          </p:spPr>
        </p:pic>
      </p:grpSp>
    </p:spTree>
    <p:custDataLst>
      <p:tags r:id="rId1"/>
    </p:custDataLst>
  </p:cSld>
  <p:clrMapOvr>
    <a:masterClrMapping/>
  </p:clrMapOvr>
  <p:transition>
    <p:random/>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84487" y="1654380"/>
            <a:ext cx="11101113" cy="934358"/>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p>
          <a:p>
            <a:pPr>
              <a:lnSpc>
                <a:spcPct val="114000"/>
              </a:lnSpc>
            </a:pPr>
            <a:r>
              <a:rPr lang="en-US" altLang="zh-CN" sz="2400" b="1" dirty="0">
                <a:solidFill>
                  <a:srgbClr val="FFC000"/>
                </a:solidFill>
                <a:latin typeface="Calibri" panose="020F0502020204030204" pitchFamily="34" charset="0"/>
                <a:cs typeface="Calibri" panose="020F0502020204030204" pitchFamily="34" charset="0"/>
              </a:rPr>
              <a:t>Step 2 Pre-writing Discussion</a:t>
            </a:r>
          </a:p>
        </p:txBody>
      </p:sp>
      <p:pic>
        <p:nvPicPr>
          <p:cNvPr id="14" name="图片 13"/>
          <p:cNvPicPr>
            <a:picLocks noChangeAspect="1"/>
          </p:cNvPicPr>
          <p:nvPr/>
        </p:nvPicPr>
        <p:blipFill>
          <a:blip r:embed="rId2"/>
          <a:stretch>
            <a:fillRect/>
          </a:stretch>
        </p:blipFill>
        <p:spPr>
          <a:xfrm>
            <a:off x="562057" y="1607359"/>
            <a:ext cx="640936" cy="562294"/>
          </a:xfrm>
          <a:prstGeom prst="rect">
            <a:avLst/>
          </a:prstGeom>
        </p:spPr>
      </p:pic>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5" name="文本框 14"/>
          <p:cNvSpPr txBox="1"/>
          <p:nvPr/>
        </p:nvSpPr>
        <p:spPr>
          <a:xfrm>
            <a:off x="6884286" y="478164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sp>
        <p:nvSpPr>
          <p:cNvPr id="19" name="文本框 18"/>
          <p:cNvSpPr txBox="1"/>
          <p:nvPr/>
        </p:nvSpPr>
        <p:spPr>
          <a:xfrm>
            <a:off x="6923262" y="5054918"/>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sp>
        <p:nvSpPr>
          <p:cNvPr id="20" name="文本框 19"/>
          <p:cNvSpPr txBox="1"/>
          <p:nvPr/>
        </p:nvSpPr>
        <p:spPr>
          <a:xfrm>
            <a:off x="1268261" y="3043930"/>
            <a:ext cx="11254815" cy="830997"/>
          </a:xfrm>
          <a:prstGeom prst="rect">
            <a:avLst/>
          </a:prstGeom>
          <a:noFill/>
        </p:spPr>
        <p:txBody>
          <a:bodyPr wrap="square" rtlCol="0">
            <a:spAutoFit/>
          </a:bodyPr>
          <a:lstStyle/>
          <a:p>
            <a:r>
              <a:rPr lang="en-US" altLang="zh-CN" sz="2400" dirty="0">
                <a:solidFill>
                  <a:srgbClr val="231F20"/>
                </a:solidFill>
                <a:effectLst/>
              </a:rPr>
              <a:t>• Do you normally stay on schedule? If not, what do you do to catch up when/if you </a:t>
            </a:r>
            <a:endParaRPr lang="en-US" altLang="zh-CN" sz="2400" dirty="0"/>
          </a:p>
          <a:p>
            <a:r>
              <a:rPr lang="en-US" altLang="zh-CN" sz="2400" dirty="0">
                <a:solidFill>
                  <a:srgbClr val="231F20"/>
                </a:solidFill>
                <a:effectLst/>
              </a:rPr>
              <a:t>fall behind? </a:t>
            </a:r>
            <a:endParaRPr lang="en-US" altLang="zh-CN" sz="2400" dirty="0"/>
          </a:p>
        </p:txBody>
      </p:sp>
      <p:sp>
        <p:nvSpPr>
          <p:cNvPr id="21" name="文本框 20"/>
          <p:cNvSpPr txBox="1"/>
          <p:nvPr/>
        </p:nvSpPr>
        <p:spPr>
          <a:xfrm>
            <a:off x="10846676" y="6311212"/>
            <a:ext cx="54429" cy="461665"/>
          </a:xfrm>
          <a:prstGeom prst="rect">
            <a:avLst/>
          </a:prstGeom>
          <a:noFill/>
        </p:spPr>
        <p:txBody>
          <a:bodyPr wrap="squar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sp>
        <p:nvSpPr>
          <p:cNvPr id="22" name="文本框 21"/>
          <p:cNvSpPr txBox="1"/>
          <p:nvPr/>
        </p:nvSpPr>
        <p:spPr>
          <a:xfrm>
            <a:off x="680266" y="5379624"/>
            <a:ext cx="11429731" cy="365934"/>
          </a:xfrm>
          <a:prstGeom prst="rect">
            <a:avLst/>
          </a:prstGeom>
          <a:noFill/>
        </p:spPr>
        <p:txBody>
          <a:bodyPr wrap="square">
            <a:spAutoFit/>
          </a:bodyPr>
          <a:lstStyle/>
          <a:p>
            <a:pPr algn="just">
              <a:lnSpc>
                <a:spcPts val="2000"/>
              </a:lnSpc>
            </a:pPr>
            <a:r>
              <a:rPr lang="en-US" altLang="zh-CN" sz="2400" i="1" dirty="0">
                <a:solidFill>
                  <a:srgbClr val="0070C0"/>
                </a:solidFill>
                <a:cs typeface="Calibri" panose="020F0502020204030204" pitchFamily="34" charset="0"/>
              </a:rPr>
              <a:t> 2) </a:t>
            </a:r>
            <a:r>
              <a:rPr lang="en-US" altLang="zh-CN" sz="2400" i="1" dirty="0">
                <a:solidFill>
                  <a:srgbClr val="0070C0"/>
                </a:solidFill>
              </a:rPr>
              <a:t>Work in groups of four and discuss how you manage your time.</a:t>
            </a:r>
            <a:endParaRPr lang="en-US" altLang="zh-CN" sz="2400" b="1" i="1" dirty="0">
              <a:solidFill>
                <a:srgbClr val="0070C0"/>
              </a:solidFill>
              <a:latin typeface="Calibri" panose="020F0502020204030204" pitchFamily="34" charset="0"/>
              <a:ea typeface="宋体" panose="02010600030101010101" pitchFamily="2" charset="-122"/>
              <a:cs typeface="Calibri" panose="020F0502020204030204" pitchFamily="34" charset="0"/>
            </a:endParaRPr>
          </a:p>
        </p:txBody>
      </p:sp>
      <p:sp>
        <p:nvSpPr>
          <p:cNvPr id="26" name="文本框 25"/>
          <p:cNvSpPr txBox="1"/>
          <p:nvPr/>
        </p:nvSpPr>
        <p:spPr>
          <a:xfrm>
            <a:off x="1528165" y="3819948"/>
            <a:ext cx="10118612" cy="1200329"/>
          </a:xfrm>
          <a:prstGeom prst="rect">
            <a:avLst/>
          </a:prstGeom>
          <a:noFill/>
        </p:spPr>
        <p:txBody>
          <a:bodyPr wrap="square">
            <a:spAutoFit/>
          </a:bodyPr>
          <a:lstStyle/>
          <a:p>
            <a:r>
              <a:rPr lang="en-US" altLang="zh-CN" sz="2400" dirty="0">
                <a:solidFill>
                  <a:srgbClr val="C00000"/>
                </a:solidFill>
                <a:effectLst/>
              </a:rPr>
              <a:t>I normally keep my schedule and if something unexpected comes up and prevents me from doing so, I will reschedule by skipping some unimportant activities and burn some midnight oil, so to speak, to catch up</a:t>
            </a:r>
            <a:r>
              <a:rPr lang="en-US" altLang="zh-CN" sz="2400" dirty="0">
                <a:solidFill>
                  <a:srgbClr val="C00000"/>
                </a:solidFill>
              </a:rPr>
              <a:t>.</a:t>
            </a:r>
            <a:endParaRPr lang="en-US" altLang="zh-CN" sz="2400" dirty="0">
              <a:solidFill>
                <a:srgbClr val="C00000"/>
              </a:solidFill>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81312" y="1298145"/>
            <a:ext cx="11101113" cy="1773555"/>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p>
          <a:p>
            <a:pPr>
              <a:lnSpc>
                <a:spcPct val="114000"/>
              </a:lnSpc>
            </a:pPr>
            <a:r>
              <a:rPr lang="en-US" altLang="zh-CN" sz="2400" b="1" dirty="0">
                <a:solidFill>
                  <a:srgbClr val="FFC000"/>
                </a:solidFill>
                <a:latin typeface="Calibri" panose="020F0502020204030204" pitchFamily="34" charset="0"/>
                <a:cs typeface="Calibri" panose="020F0502020204030204" pitchFamily="34" charset="0"/>
              </a:rPr>
              <a:t>Step 3 Writing Task</a:t>
            </a:r>
          </a:p>
          <a:p>
            <a:pPr marL="457200" indent="-457200">
              <a:lnSpc>
                <a:spcPct val="114000"/>
              </a:lnSpc>
              <a:buAutoNum type="arabicParenR"/>
            </a:pPr>
            <a:r>
              <a:rPr lang="en-US" altLang="zh-CN" sz="2400" i="1" dirty="0">
                <a:solidFill>
                  <a:srgbClr val="0070C0"/>
                </a:solidFill>
                <a:latin typeface="Calibri" panose="020F0502020204030204" pitchFamily="34" charset="0"/>
                <a:cs typeface="Calibri" panose="020F0502020204030204" pitchFamily="34" charset="0"/>
                <a:sym typeface="+mn-ea"/>
              </a:rPr>
              <a:t>Complete the following sentences following the examples, using the expressions in the brackets. </a:t>
            </a:r>
            <a:endParaRPr lang="en-US" altLang="zh-CN" sz="2400" b="1" i="1" dirty="0">
              <a:solidFill>
                <a:srgbClr val="0070C0"/>
              </a:solidFill>
              <a:cs typeface="Calibri" panose="020F0502020204030204" pitchFamily="34" charset="0"/>
            </a:endParaRPr>
          </a:p>
        </p:txBody>
      </p:sp>
      <p:pic>
        <p:nvPicPr>
          <p:cNvPr id="14" name="图片 13"/>
          <p:cNvPicPr>
            <a:picLocks noChangeAspect="1"/>
          </p:cNvPicPr>
          <p:nvPr/>
        </p:nvPicPr>
        <p:blipFill>
          <a:blip r:embed="rId2"/>
          <a:stretch>
            <a:fillRect/>
          </a:stretch>
        </p:blipFill>
        <p:spPr>
          <a:xfrm>
            <a:off x="530307" y="1298114"/>
            <a:ext cx="640936" cy="562294"/>
          </a:xfrm>
          <a:prstGeom prst="rect">
            <a:avLst/>
          </a:prstGeom>
        </p:spPr>
      </p:pic>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5" name="文本框 4"/>
          <p:cNvSpPr txBox="1"/>
          <p:nvPr/>
        </p:nvSpPr>
        <p:spPr>
          <a:xfrm>
            <a:off x="608330" y="2918460"/>
            <a:ext cx="11455400" cy="3415030"/>
          </a:xfrm>
          <a:prstGeom prst="rect">
            <a:avLst/>
          </a:prstGeom>
          <a:noFill/>
        </p:spPr>
        <p:txBody>
          <a:bodyPr wrap="square" anchor="t">
            <a:spAutoFit/>
          </a:bodyPr>
          <a:lstStyle/>
          <a:p>
            <a:pPr algn="l"/>
            <a:r>
              <a:rPr lang="en-US" altLang="zh-CN" sz="2400" dirty="0">
                <a:latin typeface="Calibri" panose="020F0502020204030204" pitchFamily="34" charset="0"/>
                <a:ea typeface="宋体" panose="02010600030101010101" pitchFamily="2" charset="-122"/>
                <a:cs typeface="Calibri" panose="020F0502020204030204" pitchFamily="34" charset="0"/>
                <a:sym typeface="+mn-ea"/>
              </a:rPr>
              <a:t>a. </a:t>
            </a:r>
            <a:r>
              <a:rPr lang="en-US" altLang="zh-CN" sz="2400" dirty="0">
                <a:latin typeface="Calibri" panose="020F0502020204030204" pitchFamily="34" charset="0"/>
                <a:cs typeface="Calibri" panose="020F0502020204030204" pitchFamily="34" charset="0"/>
                <a:sym typeface="+mn-ea"/>
              </a:rPr>
              <a:t>Provided you have nothing else to do that week, you may get through it</a:t>
            </a:r>
            <a:r>
              <a:rPr lang="en-US" altLang="zh-CN" sz="2400" i="1" dirty="0">
                <a:latin typeface="Calibri" panose="020F0502020204030204" pitchFamily="34" charset="0"/>
                <a:cs typeface="Calibri" panose="020F0502020204030204" pitchFamily="34" charset="0"/>
                <a:sym typeface="+mn-ea"/>
              </a:rPr>
              <a:t>. </a:t>
            </a:r>
            <a:r>
              <a:rPr lang="en-US" altLang="zh-CN" sz="2400" dirty="0">
                <a:latin typeface="Calibri" panose="020F0502020204030204" pitchFamily="34" charset="0"/>
                <a:cs typeface="Calibri" panose="020F0502020204030204" pitchFamily="34" charset="0"/>
                <a:sym typeface="+mn-ea"/>
              </a:rPr>
              <a:t>(</a:t>
            </a:r>
            <a:r>
              <a:rPr lang="en-US" altLang="zh-CN" sz="2400" i="1" dirty="0">
                <a:latin typeface="Calibri" panose="020F0502020204030204" pitchFamily="34" charset="0"/>
                <a:cs typeface="Calibri" panose="020F0502020204030204" pitchFamily="34" charset="0"/>
                <a:sym typeface="+mn-ea"/>
              </a:rPr>
              <a:t>provided</a:t>
            </a:r>
            <a:r>
              <a:rPr lang="en-US" altLang="zh-CN" sz="2400" dirty="0">
                <a:latin typeface="Calibri" panose="020F0502020204030204" pitchFamily="34" charset="0"/>
                <a:cs typeface="Calibri" panose="020F0502020204030204" pitchFamily="34" charset="0"/>
                <a:sym typeface="+mn-ea"/>
              </a:rPr>
              <a:t>)</a:t>
            </a:r>
            <a:endParaRPr lang="en-US" altLang="zh-CN" sz="2400" dirty="0">
              <a:latin typeface="Calibri" panose="020F0502020204030204" pitchFamily="34" charset="0"/>
              <a:cs typeface="Calibri" panose="020F0502020204030204" pitchFamily="34" charset="0"/>
            </a:endParaRPr>
          </a:p>
          <a:p>
            <a:pPr algn="l"/>
            <a:r>
              <a:rPr lang="en-US" altLang="zh-CN" sz="2400" dirty="0">
                <a:latin typeface="Calibri" panose="020F0502020204030204" pitchFamily="34" charset="0"/>
                <a:cs typeface="Calibri" panose="020F0502020204030204" pitchFamily="34" charset="0"/>
                <a:sym typeface="+mn-ea"/>
              </a:rPr>
              <a:t>    We'll buy everything you produce, ___________ of course the price is right.   </a:t>
            </a:r>
          </a:p>
          <a:p>
            <a:pPr algn="l"/>
            <a:r>
              <a:rPr lang="en-US" altLang="zh-CN" sz="2400" dirty="0">
                <a:latin typeface="Calibri" panose="020F0502020204030204" pitchFamily="34" charset="0"/>
                <a:ea typeface="宋体" panose="02010600030101010101" pitchFamily="2" charset="-122"/>
                <a:cs typeface="Calibri" panose="020F0502020204030204" pitchFamily="34" charset="0"/>
                <a:sym typeface="+mn-ea"/>
              </a:rPr>
              <a:t>b. </a:t>
            </a:r>
            <a:r>
              <a:rPr lang="en-US" altLang="zh-CN" sz="2400" dirty="0">
                <a:latin typeface="Calibri" panose="020F0502020204030204" pitchFamily="34" charset="0"/>
                <a:cs typeface="Calibri" panose="020F0502020204030204" pitchFamily="34" charset="0"/>
                <a:sym typeface="+mn-ea"/>
              </a:rPr>
              <a:t>Perhaps inspiration will arrive, but it’s unlikely that she will come along armed with all the references you should have read in the weeks before the due date. (</a:t>
            </a:r>
            <a:r>
              <a:rPr lang="en-US" altLang="zh-CN" sz="2400" i="1" dirty="0">
                <a:latin typeface="Calibri" panose="020F0502020204030204" pitchFamily="34" charset="0"/>
                <a:cs typeface="Calibri" panose="020F0502020204030204" pitchFamily="34" charset="0"/>
                <a:sym typeface="+mn-ea"/>
              </a:rPr>
              <a:t>armed with</a:t>
            </a:r>
            <a:r>
              <a:rPr lang="en-US" altLang="zh-CN" sz="2400" dirty="0">
                <a:latin typeface="Calibri" panose="020F0502020204030204" pitchFamily="34" charset="0"/>
                <a:cs typeface="Calibri" panose="020F0502020204030204" pitchFamily="34" charset="0"/>
                <a:sym typeface="+mn-ea"/>
              </a:rPr>
              <a:t>)</a:t>
            </a:r>
            <a:endParaRPr lang="en-US" altLang="zh-CN" sz="2400" dirty="0">
              <a:latin typeface="Calibri" panose="020F0502020204030204" pitchFamily="34" charset="0"/>
              <a:cs typeface="Calibri" panose="020F0502020204030204" pitchFamily="34" charset="0"/>
            </a:endParaRPr>
          </a:p>
          <a:p>
            <a:pPr algn="l"/>
            <a:r>
              <a:rPr lang="en-US" altLang="zh-CN" sz="2400" dirty="0">
                <a:latin typeface="Calibri" panose="020F0502020204030204" pitchFamily="34" charset="0"/>
                <a:ea typeface="宋体" panose="02010600030101010101" pitchFamily="2" charset="-122"/>
                <a:cs typeface="Calibri" panose="020F0502020204030204" pitchFamily="34" charset="0"/>
                <a:sym typeface="+mn-ea"/>
              </a:rPr>
              <a:t>    </a:t>
            </a:r>
            <a:r>
              <a:rPr lang="en-US" altLang="zh-CN" sz="2400" dirty="0">
                <a:latin typeface="Calibri" panose="020F0502020204030204" pitchFamily="34" charset="0"/>
                <a:cs typeface="Calibri" panose="020F0502020204030204" pitchFamily="34" charset="0"/>
                <a:sym typeface="+mn-ea"/>
              </a:rPr>
              <a:t>Men _____________ knives attacked his home.</a:t>
            </a:r>
            <a:endParaRPr lang="en-US" altLang="zh-CN" sz="2400" dirty="0">
              <a:latin typeface="Calibri" panose="020F0502020204030204" pitchFamily="34" charset="0"/>
              <a:cs typeface="Calibri" panose="020F0502020204030204" pitchFamily="34" charset="0"/>
            </a:endParaRPr>
          </a:p>
          <a:p>
            <a:pPr algn="l"/>
            <a:r>
              <a:rPr lang="en-US" altLang="zh-CN" sz="2400" dirty="0">
                <a:latin typeface="Calibri" panose="020F0502020204030204" pitchFamily="34" charset="0"/>
                <a:ea typeface="宋体" panose="02010600030101010101" pitchFamily="2" charset="-122"/>
                <a:cs typeface="Calibri" panose="020F0502020204030204" pitchFamily="34" charset="0"/>
                <a:sym typeface="+mn-ea"/>
              </a:rPr>
              <a:t>c.  It’s meant to be a developmental process, </a:t>
            </a:r>
            <a:r>
              <a:rPr lang="en-US" altLang="zh-CN" sz="2400" dirty="0">
                <a:latin typeface="Calibri" panose="020F0502020204030204" pitchFamily="34" charset="0"/>
                <a:cs typeface="Calibri" panose="020F0502020204030204" pitchFamily="34" charset="0"/>
                <a:sym typeface="+mn-ea"/>
              </a:rPr>
              <a:t>during which your understanding of the issues and complexities grows along with your ability to discuss them in a well-presented essay. (</a:t>
            </a:r>
            <a:r>
              <a:rPr lang="en-US" altLang="zh-CN" sz="2400" i="1" dirty="0">
                <a:latin typeface="Calibri" panose="020F0502020204030204" pitchFamily="34" charset="0"/>
                <a:cs typeface="Calibri" panose="020F0502020204030204" pitchFamily="34" charset="0"/>
                <a:sym typeface="+mn-ea"/>
              </a:rPr>
              <a:t>be meant to do sth.</a:t>
            </a:r>
            <a:r>
              <a:rPr lang="en-US" altLang="zh-CN" sz="2400" dirty="0">
                <a:latin typeface="Calibri" panose="020F0502020204030204" pitchFamily="34" charset="0"/>
                <a:cs typeface="Calibri" panose="020F0502020204030204" pitchFamily="34" charset="0"/>
                <a:sym typeface="+mn-ea"/>
              </a:rPr>
              <a:t>)</a:t>
            </a:r>
            <a:endParaRPr lang="en-US" altLang="zh-CN" sz="2400" dirty="0">
              <a:latin typeface="Calibri" panose="020F0502020204030204" pitchFamily="34" charset="0"/>
              <a:cs typeface="Calibri" panose="020F0502020204030204" pitchFamily="34" charset="0"/>
            </a:endParaRPr>
          </a:p>
          <a:p>
            <a:pPr algn="l"/>
            <a:r>
              <a:rPr lang="en-US" altLang="zh-CN" sz="2400" dirty="0">
                <a:latin typeface="Times New Roman" panose="02020603050405020304" pitchFamily="18" charset="0"/>
                <a:ea typeface="宋体" panose="02010600030101010101" pitchFamily="2" charset="-122"/>
                <a:sym typeface="+mn-ea"/>
              </a:rPr>
              <a:t>   </a:t>
            </a:r>
            <a:r>
              <a:rPr lang="en-US" altLang="zh-CN" sz="2400" dirty="0">
                <a:sym typeface="+mn-ea"/>
              </a:rPr>
              <a:t>Life ____________________ happy. </a:t>
            </a:r>
            <a:endParaRPr lang="zh-CN" altLang="en-US" sz="2400" dirty="0">
              <a:effectLst/>
              <a:latin typeface="Times New Roman" panose="02020603050405020304" pitchFamily="18" charset="0"/>
              <a:ea typeface="宋体" panose="02010600030101010101" pitchFamily="2" charset="-122"/>
            </a:endParaRPr>
          </a:p>
        </p:txBody>
      </p:sp>
      <p:sp>
        <p:nvSpPr>
          <p:cNvPr id="6" name="文本框 5"/>
          <p:cNvSpPr txBox="1"/>
          <p:nvPr/>
        </p:nvSpPr>
        <p:spPr>
          <a:xfrm>
            <a:off x="5508625" y="3199130"/>
            <a:ext cx="1263650" cy="460375"/>
          </a:xfrm>
          <a:prstGeom prst="rect">
            <a:avLst/>
          </a:prstGeom>
          <a:noFill/>
        </p:spPr>
        <p:txBody>
          <a:bodyPr wrap="none" anchor="t">
            <a:spAutoFit/>
          </a:bodyPr>
          <a:lstStyle/>
          <a:p>
            <a:pPr algn="l"/>
            <a:r>
              <a:rPr lang="en-US" altLang="zh-CN" sz="2400" dirty="0">
                <a:solidFill>
                  <a:srgbClr val="FF0000"/>
                </a:solidFill>
                <a:latin typeface="Calibri" panose="020F0502020204030204" pitchFamily="34" charset="0"/>
                <a:cs typeface="Calibri" panose="020F0502020204030204" pitchFamily="34" charset="0"/>
                <a:sym typeface="+mn-ea"/>
              </a:rPr>
              <a:t>provided</a:t>
            </a:r>
            <a:endParaRPr lang="en-US" altLang="zh-CN" sz="2400" dirty="0">
              <a:solidFill>
                <a:srgbClr val="FF0000"/>
              </a:solidFill>
              <a:effectLst/>
              <a:latin typeface="Calibri" panose="020F0502020204030204" pitchFamily="34" charset="0"/>
              <a:ea typeface="宋体" panose="02010600030101010101" pitchFamily="2" charset="-122"/>
              <a:cs typeface="Calibri" panose="020F0502020204030204" pitchFamily="34" charset="0"/>
              <a:sym typeface="+mn-ea"/>
            </a:endParaRPr>
          </a:p>
        </p:txBody>
      </p:sp>
      <p:sp>
        <p:nvSpPr>
          <p:cNvPr id="7" name="文本框 6"/>
          <p:cNvSpPr txBox="1"/>
          <p:nvPr/>
        </p:nvSpPr>
        <p:spPr>
          <a:xfrm>
            <a:off x="1756410" y="4356735"/>
            <a:ext cx="1604010" cy="460375"/>
          </a:xfrm>
          <a:prstGeom prst="rect">
            <a:avLst/>
          </a:prstGeom>
          <a:noFill/>
        </p:spPr>
        <p:txBody>
          <a:bodyPr wrap="none" anchor="t">
            <a:spAutoFit/>
          </a:bodyPr>
          <a:lstStyle/>
          <a:p>
            <a:pPr algn="l"/>
            <a:r>
              <a:rPr lang="en-US" altLang="zh-CN" sz="2400" dirty="0">
                <a:solidFill>
                  <a:srgbClr val="FF0000"/>
                </a:solidFill>
                <a:latin typeface="Calibri" panose="020F0502020204030204" pitchFamily="34" charset="0"/>
                <a:cs typeface="Calibri" panose="020F0502020204030204" pitchFamily="34" charset="0"/>
                <a:sym typeface="+mn-ea"/>
              </a:rPr>
              <a:t>armed with</a:t>
            </a:r>
            <a:endParaRPr lang="en-US" altLang="zh-CN" sz="2400" dirty="0">
              <a:solidFill>
                <a:srgbClr val="FF0000"/>
              </a:solidFill>
              <a:effectLst/>
              <a:latin typeface="Calibri" panose="020F0502020204030204" pitchFamily="34" charset="0"/>
              <a:ea typeface="宋体" panose="02010600030101010101" pitchFamily="2" charset="-122"/>
              <a:cs typeface="Calibri" panose="020F0502020204030204" pitchFamily="34" charset="0"/>
              <a:sym typeface="+mn-ea"/>
            </a:endParaRPr>
          </a:p>
        </p:txBody>
      </p:sp>
      <p:sp>
        <p:nvSpPr>
          <p:cNvPr id="8" name="文本框 7"/>
          <p:cNvSpPr txBox="1"/>
          <p:nvPr/>
        </p:nvSpPr>
        <p:spPr>
          <a:xfrm>
            <a:off x="1830070" y="5815965"/>
            <a:ext cx="1951355" cy="460375"/>
          </a:xfrm>
          <a:prstGeom prst="rect">
            <a:avLst/>
          </a:prstGeom>
          <a:noFill/>
        </p:spPr>
        <p:txBody>
          <a:bodyPr wrap="none" anchor="t">
            <a:spAutoFit/>
          </a:bodyPr>
          <a:lstStyle/>
          <a:p>
            <a:pPr algn="l"/>
            <a:r>
              <a:rPr lang="en-US" altLang="zh-CN" sz="2400" dirty="0">
                <a:solidFill>
                  <a:srgbClr val="FF0000"/>
                </a:solidFill>
                <a:latin typeface="Calibri" panose="020F0502020204030204" pitchFamily="34" charset="0"/>
                <a:ea typeface="宋体" panose="02010600030101010101" pitchFamily="2" charset="-122"/>
                <a:cs typeface="Calibri" panose="020F0502020204030204" pitchFamily="34" charset="0"/>
                <a:sym typeface="+mn-ea"/>
              </a:rPr>
              <a:t>is meant to be</a:t>
            </a:r>
            <a:endParaRPr lang="en-US" altLang="zh-CN" sz="2400" dirty="0">
              <a:solidFill>
                <a:srgbClr val="FF0000"/>
              </a:solidFill>
              <a:effectLst/>
              <a:latin typeface="Calibri" panose="020F0502020204030204" pitchFamily="34" charset="0"/>
              <a:ea typeface="宋体" panose="02010600030101010101" pitchFamily="2" charset="-122"/>
              <a:cs typeface="Calibri" panose="020F0502020204030204" pitchFamily="34" charset="0"/>
              <a:sym typeface="+mn-ea"/>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7" grpId="1"/>
      <p:bldP spid="8" grpId="0"/>
      <p:bldP spid="8" grpId="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84487" y="1654380"/>
            <a:ext cx="11101113" cy="1671320"/>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p>
          <a:p>
            <a:pPr>
              <a:lnSpc>
                <a:spcPct val="114000"/>
              </a:lnSpc>
            </a:pPr>
            <a:r>
              <a:rPr lang="en-US" altLang="zh-CN" sz="2400" b="1" dirty="0">
                <a:solidFill>
                  <a:srgbClr val="FFC000"/>
                </a:solidFill>
                <a:latin typeface="Calibri" panose="020F0502020204030204" pitchFamily="34" charset="0"/>
                <a:cs typeface="Calibri" panose="020F0502020204030204" pitchFamily="34" charset="0"/>
              </a:rPr>
              <a:t>Step 3 Writing Task</a:t>
            </a:r>
          </a:p>
          <a:p>
            <a:r>
              <a:rPr lang="en-US" altLang="zh-CN" sz="2400" i="1" dirty="0">
                <a:solidFill>
                  <a:srgbClr val="0070C0"/>
                </a:solidFill>
              </a:rPr>
              <a:t>2) Write a short essay of no less than 250 words to show your success or failure in time management.</a:t>
            </a:r>
            <a:endParaRPr lang="en-US" altLang="zh-CN" sz="2400" b="1" i="1" dirty="0">
              <a:solidFill>
                <a:srgbClr val="0070C0"/>
              </a:solidFill>
              <a:cs typeface="Calibri" panose="020F0502020204030204" pitchFamily="34" charset="0"/>
            </a:endParaRPr>
          </a:p>
        </p:txBody>
      </p:sp>
      <p:pic>
        <p:nvPicPr>
          <p:cNvPr id="14" name="图片 13"/>
          <p:cNvPicPr>
            <a:picLocks noChangeAspect="1"/>
          </p:cNvPicPr>
          <p:nvPr/>
        </p:nvPicPr>
        <p:blipFill>
          <a:blip r:embed="rId2"/>
          <a:stretch>
            <a:fillRect/>
          </a:stretch>
        </p:blipFill>
        <p:spPr>
          <a:xfrm>
            <a:off x="562057" y="1607359"/>
            <a:ext cx="640936" cy="562294"/>
          </a:xfrm>
          <a:prstGeom prst="rect">
            <a:avLst/>
          </a:prstGeom>
        </p:spPr>
      </p:pic>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4" name="文本框 23"/>
          <p:cNvSpPr txBox="1"/>
          <p:nvPr/>
        </p:nvSpPr>
        <p:spPr>
          <a:xfrm>
            <a:off x="760961" y="3348442"/>
            <a:ext cx="10707139" cy="2308324"/>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just"/>
            <a:r>
              <a:rPr lang="en-US" altLang="zh-CN" sz="2400" i="1" kern="100" dirty="0">
                <a:solidFill>
                  <a:srgbClr val="C00000"/>
                </a:solidFill>
                <a:effectLst/>
                <a:latin typeface="Calibri" panose="020F0502020204030204" pitchFamily="34" charset="0"/>
                <a:ea typeface="宋体" panose="02010600030101010101" pitchFamily="2" charset="-122"/>
                <a:cs typeface="Calibri" panose="020F0502020204030204" pitchFamily="34" charset="0"/>
              </a:rPr>
              <a:t>A Sample Paragraph</a:t>
            </a:r>
          </a:p>
          <a:p>
            <a:pPr algn="just"/>
            <a:r>
              <a:rPr lang="en-US" altLang="zh-CN" sz="2400" dirty="0"/>
              <a:t>My passion for scheduling is just a whim of the moment. I always give up my schedule half way. Take my summer plan for example. I worked out a very good day-by-day schedule. However, after sticking to the schedule for only two weeks, I completely gave it up. My high school friends would come for visits and I enjoyed hanging out with them, too tired to follow my schedule. </a:t>
            </a:r>
            <a:endParaRPr lang="zh-CN" altLang="zh-CN" sz="2400" dirty="0">
              <a:effectLst/>
              <a:latin typeface="Times New Roman" panose="02020603050405020304" pitchFamily="18" charset="0"/>
              <a:ea typeface="等线"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84487" y="1667080"/>
            <a:ext cx="11101113" cy="934358"/>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p>
          <a:p>
            <a:pPr>
              <a:lnSpc>
                <a:spcPct val="114000"/>
              </a:lnSpc>
            </a:pPr>
            <a:r>
              <a:rPr lang="en-US" altLang="zh-CN" sz="2400" b="1" dirty="0">
                <a:solidFill>
                  <a:srgbClr val="FFC000"/>
                </a:solidFill>
                <a:latin typeface="Calibri" panose="020F0502020204030204" pitchFamily="34" charset="0"/>
                <a:cs typeface="Calibri" panose="020F0502020204030204" pitchFamily="34" charset="0"/>
              </a:rPr>
              <a:t>Step 3 Writing Task</a:t>
            </a:r>
          </a:p>
        </p:txBody>
      </p:sp>
      <p:pic>
        <p:nvPicPr>
          <p:cNvPr id="14" name="图片 13"/>
          <p:cNvPicPr>
            <a:picLocks noChangeAspect="1"/>
          </p:cNvPicPr>
          <p:nvPr/>
        </p:nvPicPr>
        <p:blipFill>
          <a:blip r:embed="rId2"/>
          <a:stretch>
            <a:fillRect/>
          </a:stretch>
        </p:blipFill>
        <p:spPr>
          <a:xfrm>
            <a:off x="562057" y="1620059"/>
            <a:ext cx="640936" cy="562294"/>
          </a:xfrm>
          <a:prstGeom prst="rect">
            <a:avLst/>
          </a:prstGeom>
        </p:spPr>
      </p:pic>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4" name="文本框 23"/>
          <p:cNvSpPr txBox="1"/>
          <p:nvPr/>
        </p:nvSpPr>
        <p:spPr>
          <a:xfrm>
            <a:off x="760961" y="2611842"/>
            <a:ext cx="10707139" cy="3416320"/>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just"/>
            <a:r>
              <a:rPr lang="en-US" altLang="zh-CN" sz="2400" dirty="0"/>
              <a:t>Whenever something unexpected happened, I would postpone what I should get accomplished, and in the meantime tried to comfort myself by saying that “I’ll do it tomorrow” or “this is a long vacation, isn’t it?” Although I felt guilty from time to time, I simply could not help but procrastinate. Later, I figured out a way to restrain myself. I kept telling myself that “if I fail to get done what I need to do that day, I would become ugly the next day!” It’s superstitious, but it works for me. There is no doubt that play is easier than work, yet luckily I love English very much and enjoy learning everything related to this language. I need to continue to overcome my procrastination and try my best to stick to every schedule I have made.</a:t>
            </a:r>
            <a:endParaRPr lang="zh-CN" altLang="zh-CN" sz="2400" dirty="0">
              <a:latin typeface="Times New Roman" panose="02020603050405020304" pitchFamily="18" charset="0"/>
              <a:ea typeface="等线"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84487" y="1781380"/>
            <a:ext cx="11101113" cy="2094035"/>
          </a:xfrm>
          <a:prstGeom prst="rect">
            <a:avLst/>
          </a:prstGeom>
          <a:noFill/>
        </p:spPr>
        <p:txBody>
          <a:bodyPr wrap="square">
            <a:spAutoFit/>
          </a:bodyPr>
          <a:lstStyle/>
          <a:p>
            <a:pPr>
              <a:lnSpc>
                <a:spcPct val="114000"/>
              </a:lnSpc>
            </a:pPr>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rPr>
              <a:t>Guided Writing</a:t>
            </a:r>
          </a:p>
          <a:p>
            <a:pPr>
              <a:lnSpc>
                <a:spcPct val="114000"/>
              </a:lnSpc>
            </a:pPr>
            <a:endParaRPr lang="en-US" altLang="zh-CN" sz="2400" b="1" dirty="0">
              <a:solidFill>
                <a:srgbClr val="D86424"/>
              </a:solidFill>
              <a:latin typeface="Calibri" panose="020F0502020204030204" pitchFamily="34" charset="0"/>
              <a:ea typeface="宋体" panose="02010600030101010101" pitchFamily="2" charset="-122"/>
              <a:cs typeface="Calibri" panose="020F0502020204030204" pitchFamily="34" charset="0"/>
            </a:endParaRPr>
          </a:p>
          <a:p>
            <a:pPr>
              <a:lnSpc>
                <a:spcPct val="114000"/>
              </a:lnSpc>
            </a:pPr>
            <a:r>
              <a:rPr lang="en-US" altLang="zh-CN" sz="2400" b="1" dirty="0">
                <a:solidFill>
                  <a:srgbClr val="FFC000"/>
                </a:solidFill>
                <a:latin typeface="Calibri" panose="020F0502020204030204" pitchFamily="34" charset="0"/>
                <a:cs typeface="Calibri" panose="020F0502020204030204" pitchFamily="34" charset="0"/>
              </a:rPr>
              <a:t>Step 4 Peer Conferencing and Revision</a:t>
            </a:r>
          </a:p>
          <a:p>
            <a:r>
              <a:rPr lang="en-US" altLang="zh-CN" sz="2400" i="1" dirty="0">
                <a:solidFill>
                  <a:srgbClr val="0070C0"/>
                </a:solidFill>
              </a:rPr>
              <a:t>Work in groups of four and share the short essay you have written with your peers. Revise it based on the feedback from your peers, and then post it on the course folder.</a:t>
            </a:r>
            <a:endParaRPr lang="zh-CN" altLang="en-US" sz="2400" i="1" dirty="0">
              <a:solidFill>
                <a:srgbClr val="0070C0"/>
              </a:solidFill>
            </a:endParaRPr>
          </a:p>
        </p:txBody>
      </p:sp>
      <p:pic>
        <p:nvPicPr>
          <p:cNvPr id="14" name="图片 13"/>
          <p:cNvPicPr>
            <a:picLocks noChangeAspect="1"/>
          </p:cNvPicPr>
          <p:nvPr/>
        </p:nvPicPr>
        <p:blipFill>
          <a:blip r:embed="rId2"/>
          <a:stretch>
            <a:fillRect/>
          </a:stretch>
        </p:blipFill>
        <p:spPr>
          <a:xfrm>
            <a:off x="562057" y="1734359"/>
            <a:ext cx="640936" cy="562294"/>
          </a:xfrm>
          <a:prstGeom prst="rect">
            <a:avLst/>
          </a:prstGeom>
        </p:spPr>
      </p:pic>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4680620" y="1574800"/>
            <a:ext cx="7051760" cy="4390599"/>
          </a:xfrm>
          <a:prstGeom prst="rect">
            <a:avLst/>
          </a:prstGeom>
        </p:spPr>
      </p:pic>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0" name="文本框 9"/>
          <p:cNvSpPr txBox="1"/>
          <p:nvPr/>
        </p:nvSpPr>
        <p:spPr>
          <a:xfrm>
            <a:off x="676397" y="1630513"/>
            <a:ext cx="10791704" cy="461665"/>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Reading Across Cultures</a:t>
            </a:r>
          </a:p>
        </p:txBody>
      </p:sp>
      <p:sp>
        <p:nvSpPr>
          <p:cNvPr id="21" name="文本框 20"/>
          <p:cNvSpPr txBox="1"/>
          <p:nvPr/>
        </p:nvSpPr>
        <p:spPr>
          <a:xfrm>
            <a:off x="6690611" y="416569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pic>
        <p:nvPicPr>
          <p:cNvPr id="13" name="图片 12"/>
          <p:cNvPicPr>
            <a:picLocks noChangeAspect="1"/>
          </p:cNvPicPr>
          <p:nvPr/>
        </p:nvPicPr>
        <p:blipFill>
          <a:blip r:embed="rId3"/>
          <a:stretch>
            <a:fillRect/>
          </a:stretch>
        </p:blipFill>
        <p:spPr>
          <a:xfrm>
            <a:off x="785203" y="1561607"/>
            <a:ext cx="640936" cy="562294"/>
          </a:xfrm>
          <a:prstGeom prst="rect">
            <a:avLst/>
          </a:prstGeom>
        </p:spPr>
      </p:pic>
      <p:grpSp>
        <p:nvGrpSpPr>
          <p:cNvPr id="22" name="组合 21"/>
          <p:cNvGrpSpPr/>
          <p:nvPr/>
        </p:nvGrpSpPr>
        <p:grpSpPr>
          <a:xfrm>
            <a:off x="867550" y="283464"/>
            <a:ext cx="1179420" cy="1051559"/>
            <a:chOff x="1313" y="323"/>
            <a:chExt cx="2280" cy="2032"/>
          </a:xfrm>
        </p:grpSpPr>
        <p:grpSp>
          <p:nvGrpSpPr>
            <p:cNvPr id="23" name="组合 158"/>
            <p:cNvGrpSpPr/>
            <p:nvPr/>
          </p:nvGrpSpPr>
          <p:grpSpPr>
            <a:xfrm>
              <a:off x="1313" y="323"/>
              <a:ext cx="2280" cy="2032"/>
              <a:chOff x="3720691" y="2824413"/>
              <a:chExt cx="1341120" cy="1209172"/>
            </a:xfrm>
          </p:grpSpPr>
          <p:sp>
            <p:nvSpPr>
              <p:cNvPr id="26"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4"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5" name="图片 24"/>
            <p:cNvPicPr>
              <a:picLocks noChangeAspect="1"/>
            </p:cNvPicPr>
            <p:nvPr/>
          </p:nvPicPr>
          <p:blipFill>
            <a:blip r:embed="rId4"/>
            <a:stretch>
              <a:fillRect/>
            </a:stretch>
          </p:blipFill>
          <p:spPr>
            <a:xfrm>
              <a:off x="1635" y="568"/>
              <a:ext cx="1538" cy="1537"/>
            </a:xfrm>
            <a:prstGeom prst="rect">
              <a:avLst/>
            </a:prstGeom>
            <a:noFill/>
            <a:ln w="9525">
              <a:noFill/>
            </a:ln>
          </p:spPr>
        </p:pic>
      </p:grpSp>
      <p:sp>
        <p:nvSpPr>
          <p:cNvPr id="29" name="文本框 28"/>
          <p:cNvSpPr txBox="1"/>
          <p:nvPr/>
        </p:nvSpPr>
        <p:spPr>
          <a:xfrm>
            <a:off x="828797" y="2913213"/>
            <a:ext cx="3679703" cy="1569660"/>
          </a:xfrm>
          <a:prstGeom prst="rect">
            <a:avLst/>
          </a:prstGeom>
          <a:noFill/>
        </p:spPr>
        <p:txBody>
          <a:bodyPr wrap="square">
            <a:spAutoFit/>
          </a:bodyPr>
          <a:lstStyle/>
          <a:p>
            <a:r>
              <a:rPr lang="en-US" altLang="zh-CN" sz="2400" i="1" dirty="0">
                <a:solidFill>
                  <a:srgbClr val="0070C0"/>
                </a:solidFill>
              </a:rPr>
              <a:t>Here are a few additional different attitudes you may find in sequential and synchronic cultures.</a:t>
            </a:r>
            <a:endParaRPr lang="en-US" altLang="zh-CN" sz="2400" i="1" dirty="0">
              <a:solidFill>
                <a:srgbClr val="0070C0"/>
              </a:solidFill>
              <a:ea typeface="等线" panose="02010600030101010101" pitchFamily="2" charset="-122"/>
              <a:cs typeface="Calibri" panose="020F0502020204030204" pitchFamily="34" charset="0"/>
            </a:endParaRPr>
          </a:p>
        </p:txBody>
      </p:sp>
    </p:spTree>
  </p:cSld>
  <p:clrMapOvr>
    <a:masterClrMapping/>
  </p:clrMapOvr>
  <p:transition>
    <p:random/>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Further Enhancement</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0" name="文本框 9"/>
          <p:cNvSpPr txBox="1"/>
          <p:nvPr/>
        </p:nvSpPr>
        <p:spPr>
          <a:xfrm>
            <a:off x="676397" y="1630513"/>
            <a:ext cx="10791704" cy="1200329"/>
          </a:xfrm>
          <a:prstGeom prst="rect">
            <a:avLst/>
          </a:prstGeom>
          <a:noFill/>
        </p:spPr>
        <p:txBody>
          <a:bodyPr wrap="square">
            <a:spAutoFit/>
          </a:bodyPr>
          <a:lstStyle/>
          <a:p>
            <a:pPr algn="l"/>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chemeClr val="accent2">
                    <a:lumMod val="75000"/>
                  </a:schemeClr>
                </a:solidFill>
                <a:latin typeface="Calibri" panose="020F0502020204030204" pitchFamily="34" charset="0"/>
                <a:ea typeface="宋体" panose="02010600030101010101" pitchFamily="2" charset="-122"/>
                <a:cs typeface="Calibri" panose="020F0502020204030204" pitchFamily="34" charset="0"/>
              </a:rPr>
              <a:t>Reading Across Cultures</a:t>
            </a:r>
          </a:p>
          <a:p>
            <a:r>
              <a:rPr lang="en-US" altLang="zh-CN" sz="2400" i="1" dirty="0">
                <a:solidFill>
                  <a:srgbClr val="0070C0"/>
                </a:solidFill>
              </a:rPr>
              <a:t>Here are a few additional different attitudes you may find in sequential and synchronic cultures.</a:t>
            </a:r>
            <a:endParaRPr lang="en-US" altLang="zh-CN" sz="2400" i="1" dirty="0">
              <a:solidFill>
                <a:srgbClr val="0070C0"/>
              </a:solidFill>
              <a:ea typeface="等线" panose="02010600030101010101" pitchFamily="2" charset="-122"/>
              <a:cs typeface="Calibri" panose="020F0502020204030204" pitchFamily="34" charset="0"/>
            </a:endParaRPr>
          </a:p>
        </p:txBody>
      </p:sp>
      <p:sp>
        <p:nvSpPr>
          <p:cNvPr id="21" name="文本框 20"/>
          <p:cNvSpPr txBox="1"/>
          <p:nvPr/>
        </p:nvSpPr>
        <p:spPr>
          <a:xfrm>
            <a:off x="6690611" y="4165699"/>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sp>
        <p:nvSpPr>
          <p:cNvPr id="12" name="动作按钮: 后退或前一项 11">
            <a:hlinkClick r:id="rId2" action="ppaction://hlinksldjump" highlightClick="1"/>
          </p:cNvPr>
          <p:cNvSpPr/>
          <p:nvPr/>
        </p:nvSpPr>
        <p:spPr>
          <a:xfrm>
            <a:off x="10891071" y="5795467"/>
            <a:ext cx="467139" cy="523192"/>
          </a:xfrm>
          <a:prstGeom prst="actionButtonBackPrevious">
            <a:avLst/>
          </a:prstGeom>
          <a:solidFill>
            <a:srgbClr val="99CB38"/>
          </a:solidFill>
          <a:ln w="15875" cap="flat" cmpd="sng" algn="ctr">
            <a:solidFill>
              <a:srgbClr val="99CB38">
                <a:shade val="50000"/>
              </a:srgb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3"/>
          <a:stretch>
            <a:fillRect/>
          </a:stretch>
        </p:blipFill>
        <p:spPr>
          <a:xfrm>
            <a:off x="785203" y="1561607"/>
            <a:ext cx="640936" cy="562294"/>
          </a:xfrm>
          <a:prstGeom prst="rect">
            <a:avLst/>
          </a:prstGeom>
        </p:spPr>
      </p:pic>
      <p:grpSp>
        <p:nvGrpSpPr>
          <p:cNvPr id="22" name="组合 21"/>
          <p:cNvGrpSpPr/>
          <p:nvPr/>
        </p:nvGrpSpPr>
        <p:grpSpPr>
          <a:xfrm>
            <a:off x="867550" y="283464"/>
            <a:ext cx="1179420" cy="1051559"/>
            <a:chOff x="1313" y="323"/>
            <a:chExt cx="2280" cy="2032"/>
          </a:xfrm>
        </p:grpSpPr>
        <p:grpSp>
          <p:nvGrpSpPr>
            <p:cNvPr id="23" name="组合 158"/>
            <p:cNvGrpSpPr/>
            <p:nvPr/>
          </p:nvGrpSpPr>
          <p:grpSpPr>
            <a:xfrm>
              <a:off x="1313" y="323"/>
              <a:ext cx="2280" cy="2032"/>
              <a:chOff x="3720691" y="2824413"/>
              <a:chExt cx="1341120" cy="1209172"/>
            </a:xfrm>
          </p:grpSpPr>
          <p:sp>
            <p:nvSpPr>
              <p:cNvPr id="26"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7"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4"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5" name="图片 24"/>
            <p:cNvPicPr>
              <a:picLocks noChangeAspect="1"/>
            </p:cNvPicPr>
            <p:nvPr/>
          </p:nvPicPr>
          <p:blipFill>
            <a:blip r:embed="rId4"/>
            <a:stretch>
              <a:fillRect/>
            </a:stretch>
          </p:blipFill>
          <p:spPr>
            <a:xfrm>
              <a:off x="1635" y="568"/>
              <a:ext cx="1538" cy="1537"/>
            </a:xfrm>
            <a:prstGeom prst="rect">
              <a:avLst/>
            </a:prstGeom>
            <a:noFill/>
            <a:ln w="9525">
              <a:noFill/>
            </a:ln>
          </p:spPr>
        </p:pic>
      </p:grpSp>
      <p:pic>
        <p:nvPicPr>
          <p:cNvPr id="18"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6200000">
            <a:off x="1262896" y="5321174"/>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6"/>
          <p:cNvSpPr>
            <a:spLocks noChangeArrowheads="1"/>
          </p:cNvSpPr>
          <p:nvPr/>
        </p:nvSpPr>
        <p:spPr bwMode="auto">
          <a:xfrm>
            <a:off x="1598395" y="5321173"/>
            <a:ext cx="2892745" cy="463846"/>
          </a:xfrm>
          <a:prstGeom prst="rect">
            <a:avLst/>
          </a:prstGeom>
          <a:noFill/>
          <a:ln>
            <a:noFill/>
          </a:ln>
          <a:effectLst/>
          <a:extLst>
            <a:ext uri="{909E8E84-426E-40DD-AFC4-6F175D3DCCD1}">
              <a14:hiddenFill xmlns:a14="http://schemas.microsoft.com/office/drawing/2010/main">
                <a:solidFill>
                  <a:srgbClr val="FEA50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pPr algn="just" eaLnBrk="0" hangingPunct="0">
              <a:spcAft>
                <a:spcPct val="40000"/>
              </a:spcAft>
              <a:buFont typeface="Wingdings" panose="05000000000000000000" pitchFamily="2" charset="2"/>
              <a:buNone/>
            </a:pPr>
            <a:r>
              <a:rPr lang="en-US" altLang="zh-CN" sz="2400" dirty="0">
                <a:solidFill>
                  <a:srgbClr val="000000"/>
                </a:solidFill>
                <a:ea typeface="宋体" panose="02010600030101010101" pitchFamily="2" charset="-122"/>
                <a:cs typeface="Arial" panose="020B0604020202020204" pitchFamily="34" charset="0"/>
              </a:rPr>
              <a:t>Open for discussion.</a:t>
            </a:r>
          </a:p>
        </p:txBody>
      </p:sp>
      <p:sp>
        <p:nvSpPr>
          <p:cNvPr id="20" name="文本框 19"/>
          <p:cNvSpPr txBox="1"/>
          <p:nvPr/>
        </p:nvSpPr>
        <p:spPr>
          <a:xfrm>
            <a:off x="776436" y="3093700"/>
            <a:ext cx="10818664" cy="1938992"/>
          </a:xfrm>
          <a:prstGeom prst="rect">
            <a:avLst/>
          </a:prstGeom>
          <a:noFill/>
        </p:spPr>
        <p:txBody>
          <a:bodyPr wrap="square">
            <a:spAutoFit/>
          </a:bodyPr>
          <a:lstStyle/>
          <a:p>
            <a:r>
              <a:rPr lang="en-US" altLang="zh-CN" sz="2400" dirty="0">
                <a:effectLst/>
              </a:rPr>
              <a:t>1. According to what you know, people of which countries are more sequential or synchronic? </a:t>
            </a:r>
            <a:endParaRPr lang="en-US" altLang="zh-CN" sz="2400" dirty="0"/>
          </a:p>
          <a:p>
            <a:r>
              <a:rPr lang="en-US" altLang="zh-CN" sz="2400" dirty="0">
                <a:effectLst/>
              </a:rPr>
              <a:t>2. How might people from synchronic and sequential cultures perceive each other? </a:t>
            </a:r>
            <a:endParaRPr lang="en-US" altLang="zh-CN" sz="2400" dirty="0"/>
          </a:p>
          <a:p>
            <a:r>
              <a:rPr lang="en-US" altLang="zh-CN" sz="2400" dirty="0">
                <a:effectLst/>
              </a:rPr>
              <a:t>3. What conflicts might arise when people from the two cultures work together? </a:t>
            </a:r>
            <a:endParaRPr lang="en-US" altLang="zh-CN" sz="2400" dirty="0"/>
          </a:p>
          <a:p>
            <a:r>
              <a:rPr lang="en-US" altLang="zh-CN" sz="2400" dirty="0">
                <a:effectLst/>
              </a:rPr>
              <a:t>4. How can you resolve the conflicts?</a:t>
            </a:r>
            <a:endParaRPr lang="zh-CN" altLang="en-US" sz="2400" dirty="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14" presetClass="entr" presetSubtype="10"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randombar(horizontal)">
                                      <p:cBhvr>
                                        <p:cTn id="11" dur="500"/>
                                        <p:tgtEl>
                                          <p:spTgt spid="18"/>
                                        </p:tgtEl>
                                      </p:cBhvr>
                                    </p:animEffect>
                                  </p:childTnLst>
                                </p:cTn>
                              </p:par>
                              <p:par>
                                <p:cTn id="12" presetID="2" presetClass="entr" presetSubtype="4" fill="hold" grpId="0" nodeType="with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500" fill="hold"/>
                                        <p:tgtEl>
                                          <p:spTgt spid="20"/>
                                        </p:tgtEl>
                                        <p:attrNameLst>
                                          <p:attrName>ppt_x</p:attrName>
                                        </p:attrNameLst>
                                      </p:cBhvr>
                                      <p:tavLst>
                                        <p:tav tm="0">
                                          <p:val>
                                            <p:strVal val="#ppt_x"/>
                                          </p:val>
                                        </p:tav>
                                        <p:tav tm="100000">
                                          <p:val>
                                            <p:strVal val="#ppt_x"/>
                                          </p:val>
                                        </p:tav>
                                      </p:tavLst>
                                    </p:anim>
                                    <p:anim calcmode="lin" valueType="num">
                                      <p:cBhvr additive="base">
                                        <p:cTn id="15"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285750" indent="-285750">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Supplementary Resources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755016" y="2017264"/>
            <a:ext cx="5120267" cy="934358"/>
          </a:xfrm>
          <a:prstGeom prst="rect">
            <a:avLst/>
          </a:prstGeom>
          <a:noFill/>
        </p:spPr>
        <p:txBody>
          <a:bodyPr wrap="square">
            <a:spAutoFit/>
          </a:bodyPr>
          <a:lstStyle/>
          <a:p>
            <a:pPr lvl="0">
              <a:lnSpc>
                <a:spcPct val="114000"/>
              </a:lnSpc>
            </a:pPr>
            <a:r>
              <a:rPr lang="en-US" altLang="zh-CN" sz="2400" dirty="0">
                <a:latin typeface="Calibri" panose="020F0502020204030204" pitchFamily="34" charset="0"/>
                <a:cs typeface="Calibri" panose="020F0502020204030204" pitchFamily="34" charset="0"/>
              </a:rPr>
              <a:t>1. Text</a:t>
            </a:r>
            <a:endParaRPr lang="zh-CN" altLang="zh-CN" sz="2400" dirty="0">
              <a:latin typeface="Calibri" panose="020F0502020204030204" pitchFamily="34" charset="0"/>
              <a:cs typeface="Calibri" panose="020F0502020204030204" pitchFamily="34" charset="0"/>
            </a:endParaRPr>
          </a:p>
          <a:p>
            <a:pPr>
              <a:lnSpc>
                <a:spcPct val="114000"/>
              </a:lnSpc>
            </a:pPr>
            <a:r>
              <a:rPr lang="en-US" altLang="zh-CN" sz="2400" dirty="0">
                <a:latin typeface="Calibri" panose="020F0502020204030204" pitchFamily="34" charset="0"/>
                <a:cs typeface="Calibri" panose="020F0502020204030204" pitchFamily="34" charset="0"/>
              </a:rPr>
              <a:t>How much self-control do you have?</a:t>
            </a:r>
          </a:p>
        </p:txBody>
      </p:sp>
      <p:sp>
        <p:nvSpPr>
          <p:cNvPr id="5" name="文本框 4"/>
          <p:cNvSpPr txBox="1"/>
          <p:nvPr/>
        </p:nvSpPr>
        <p:spPr>
          <a:xfrm>
            <a:off x="7091296" y="4669254"/>
            <a:ext cx="184731" cy="461665"/>
          </a:xfrm>
          <a:prstGeom prst="rect">
            <a:avLst/>
          </a:prstGeom>
          <a:noFill/>
        </p:spPr>
        <p:txBody>
          <a:bodyPr wrap="none" rtlCol="0">
            <a:spAutoFit/>
          </a:bodyPr>
          <a:lstStyle/>
          <a:p>
            <a:pPr algn="l"/>
            <a:endParaRPr lang="zh-CN" altLang="en-US" sz="2400" dirty="0">
              <a:effectLst/>
              <a:latin typeface="Times New Roman" panose="02020603050405020304" pitchFamily="18" charset="0"/>
              <a:ea typeface="宋体" panose="02010600030101010101" pitchFamily="2" charset="-122"/>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20" name="文本框 19"/>
          <p:cNvSpPr txBox="1"/>
          <p:nvPr/>
        </p:nvSpPr>
        <p:spPr>
          <a:xfrm>
            <a:off x="755016" y="4074370"/>
            <a:ext cx="5201873" cy="1087477"/>
          </a:xfrm>
          <a:prstGeom prst="rect">
            <a:avLst/>
          </a:prstGeom>
          <a:noFill/>
        </p:spPr>
        <p:txBody>
          <a:bodyPr wrap="none" rtlCol="0">
            <a:spAutoFit/>
          </a:bodyPr>
          <a:lstStyle/>
          <a:p>
            <a:pPr lvl="0" algn="just">
              <a:lnSpc>
                <a:spcPts val="2000"/>
              </a:lnSpc>
            </a:pPr>
            <a:r>
              <a:rPr lang="en-US" altLang="zh-CN" sz="2400" dirty="0">
                <a:latin typeface="Calibri" panose="020F0502020204030204" pitchFamily="34" charset="0"/>
                <a:cs typeface="Calibri" panose="020F0502020204030204" pitchFamily="34" charset="0"/>
              </a:rPr>
              <a:t>2. </a:t>
            </a:r>
            <a:r>
              <a:rPr lang="en-US" altLang="zh-CN" sz="2400" kern="100" dirty="0">
                <a:latin typeface="Calibri" panose="020F0502020204030204" pitchFamily="34" charset="0"/>
                <a:cs typeface="Calibri" panose="020F0502020204030204" pitchFamily="34" charset="0"/>
              </a:rPr>
              <a:t>Video </a:t>
            </a:r>
            <a:endParaRPr lang="zh-CN" altLang="zh-CN" sz="2400" dirty="0">
              <a:latin typeface="Calibri" panose="020F0502020204030204" pitchFamily="34" charset="0"/>
              <a:ea typeface="等线" panose="02010600030101010101" pitchFamily="2" charset="-122"/>
              <a:cs typeface="Calibri" panose="020F0502020204030204" pitchFamily="34" charset="0"/>
            </a:endParaRPr>
          </a:p>
          <a:p>
            <a:pPr algn="just"/>
            <a:r>
              <a:rPr lang="en-US" altLang="zh-CN" sz="2400" kern="100" dirty="0">
                <a:latin typeface="Calibri" panose="020F0502020204030204" pitchFamily="34" charset="0"/>
                <a:cs typeface="Calibri" panose="020F0502020204030204" pitchFamily="34" charset="0"/>
              </a:rPr>
              <a:t>Self-discipline is freedom…from yourself</a:t>
            </a:r>
          </a:p>
          <a:p>
            <a:pPr algn="just"/>
            <a:r>
              <a:rPr lang="en-US" altLang="zh-CN" sz="2400" kern="100" dirty="0">
                <a:latin typeface="Calibri" panose="020F0502020204030204" pitchFamily="34" charset="0"/>
                <a:cs typeface="Calibri" panose="020F0502020204030204" pitchFamily="34" charset="0"/>
              </a:rPr>
              <a:t>Why it’s important</a:t>
            </a:r>
            <a:endParaRPr lang="zh-CN" altLang="zh-CN" sz="2400" dirty="0">
              <a:latin typeface="Calibri" panose="020F0502020204030204" pitchFamily="34" charset="0"/>
              <a:cs typeface="Calibri" panose="020F0502020204030204" pitchFamily="34" charset="0"/>
            </a:endParaRPr>
          </a:p>
        </p:txBody>
      </p:sp>
      <p:pic>
        <p:nvPicPr>
          <p:cNvPr id="26" name="图片 25"/>
          <p:cNvPicPr>
            <a:picLocks noChangeAspect="1"/>
          </p:cNvPicPr>
          <p:nvPr/>
        </p:nvPicPr>
        <p:blipFill>
          <a:blip r:embed="rId3"/>
          <a:stretch>
            <a:fillRect/>
          </a:stretch>
        </p:blipFill>
        <p:spPr>
          <a:xfrm>
            <a:off x="6102351" y="1819508"/>
            <a:ext cx="1092018" cy="1033558"/>
          </a:xfrm>
          <a:prstGeom prst="rect">
            <a:avLst/>
          </a:prstGeom>
        </p:spPr>
      </p:pic>
      <p:pic>
        <p:nvPicPr>
          <p:cNvPr id="27" name="图片 26"/>
          <p:cNvPicPr>
            <a:picLocks noChangeAspect="1"/>
          </p:cNvPicPr>
          <p:nvPr/>
        </p:nvPicPr>
        <p:blipFill>
          <a:blip r:embed="rId4"/>
          <a:stretch>
            <a:fillRect/>
          </a:stretch>
        </p:blipFill>
        <p:spPr>
          <a:xfrm>
            <a:off x="6357473" y="3385995"/>
            <a:ext cx="3821717" cy="2552426"/>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285750" indent="-285750">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Supplementary Resources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grpSp>
        <p:nvGrpSpPr>
          <p:cNvPr id="18" name="组合 17"/>
          <p:cNvGrpSpPr/>
          <p:nvPr/>
        </p:nvGrpSpPr>
        <p:grpSpPr>
          <a:xfrm>
            <a:off x="867550" y="283464"/>
            <a:ext cx="1179420" cy="1051559"/>
            <a:chOff x="1313" y="323"/>
            <a:chExt cx="2280" cy="2032"/>
          </a:xfrm>
        </p:grpSpPr>
        <p:grpSp>
          <p:nvGrpSpPr>
            <p:cNvPr id="19"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17" name="文本框 16"/>
          <p:cNvSpPr txBox="1"/>
          <p:nvPr/>
        </p:nvSpPr>
        <p:spPr>
          <a:xfrm>
            <a:off x="743727" y="1641671"/>
            <a:ext cx="9220080" cy="605294"/>
          </a:xfrm>
          <a:prstGeom prst="rect">
            <a:avLst/>
          </a:prstGeom>
          <a:noFill/>
        </p:spPr>
        <p:txBody>
          <a:bodyPr wrap="square" rtlCol="0">
            <a:spAutoFit/>
          </a:bodyPr>
          <a:lstStyle/>
          <a:p>
            <a:pPr lvl="0" algn="just">
              <a:lnSpc>
                <a:spcPts val="2000"/>
              </a:lnSpc>
            </a:pPr>
            <a:r>
              <a:rPr lang="en-US" altLang="zh-CN" sz="2400" kern="100" dirty="0">
                <a:cs typeface="Calibri" panose="020F0502020204030204" pitchFamily="34" charset="0"/>
              </a:rPr>
              <a:t>3. Poetry</a:t>
            </a:r>
            <a:r>
              <a:rPr lang="en-US" altLang="zh-CN" sz="2400" b="1" kern="100" dirty="0">
                <a:ea typeface="等线" panose="02010600030101010101" pitchFamily="2" charset="-122"/>
                <a:cs typeface="Calibri" panose="020F0502020204030204" pitchFamily="34" charset="0"/>
              </a:rPr>
              <a:t>                               </a:t>
            </a:r>
            <a:r>
              <a:rPr lang="en-US" altLang="zh-CN" sz="2400" b="1" kern="100" dirty="0">
                <a:cs typeface="Calibri" panose="020F0502020204030204" pitchFamily="34" charset="0"/>
              </a:rPr>
              <a:t>The Value of Time</a:t>
            </a:r>
            <a:endParaRPr lang="zh-CN" altLang="zh-CN" sz="2400" b="1" dirty="0">
              <a:ea typeface="等线" panose="02010600030101010101" pitchFamily="2" charset="-122"/>
              <a:cs typeface="Calibri" panose="020F0502020204030204" pitchFamily="34" charset="0"/>
            </a:endParaRPr>
          </a:p>
          <a:p>
            <a:pPr marR="304800" indent="1447800" algn="r">
              <a:lnSpc>
                <a:spcPts val="2000"/>
              </a:lnSpc>
            </a:pPr>
            <a:r>
              <a:rPr lang="en-US" altLang="zh-CN" sz="2400" kern="100" dirty="0">
                <a:cs typeface="Calibri" panose="020F0502020204030204" pitchFamily="34" charset="0"/>
              </a:rPr>
              <a:t> Anonymous</a:t>
            </a:r>
            <a:endParaRPr lang="zh-CN" altLang="zh-CN" sz="2400" dirty="0">
              <a:ea typeface="等线" panose="02010600030101010101" pitchFamily="2" charset="-122"/>
              <a:cs typeface="Calibri" panose="020F0502020204030204" pitchFamily="34" charset="0"/>
            </a:endParaRPr>
          </a:p>
        </p:txBody>
      </p:sp>
      <p:sp>
        <p:nvSpPr>
          <p:cNvPr id="26" name="文本框 25"/>
          <p:cNvSpPr txBox="1"/>
          <p:nvPr/>
        </p:nvSpPr>
        <p:spPr>
          <a:xfrm>
            <a:off x="722705" y="2301566"/>
            <a:ext cx="5093895" cy="4154984"/>
          </a:xfrm>
          <a:prstGeom prst="rect">
            <a:avLst/>
          </a:prstGeom>
          <a:noFill/>
        </p:spPr>
        <p:txBody>
          <a:bodyPr wrap="square">
            <a:spAutoFit/>
          </a:bodyPr>
          <a:lstStyle/>
          <a:p>
            <a:r>
              <a:rPr lang="en-US" altLang="zh-CN" sz="2400" dirty="0">
                <a:solidFill>
                  <a:srgbClr val="231F20"/>
                </a:solidFill>
                <a:effectLst/>
              </a:rPr>
              <a:t>To realize the value of ONE YEAR, </a:t>
            </a:r>
            <a:endParaRPr lang="en-US" altLang="zh-CN" sz="2400" dirty="0"/>
          </a:p>
          <a:p>
            <a:r>
              <a:rPr lang="en-US" altLang="zh-CN" sz="2400" dirty="0">
                <a:solidFill>
                  <a:srgbClr val="231F20"/>
                </a:solidFill>
                <a:effectLst/>
              </a:rPr>
              <a:t>Ask the student who has failed a class. </a:t>
            </a:r>
            <a:endParaRPr lang="en-US" altLang="zh-CN" sz="2400" dirty="0"/>
          </a:p>
          <a:p>
            <a:r>
              <a:rPr lang="en-US" altLang="zh-CN" sz="2400" dirty="0">
                <a:solidFill>
                  <a:srgbClr val="231F20"/>
                </a:solidFill>
                <a:effectLst/>
              </a:rPr>
              <a:t>To realize the value of ONE MONTH, </a:t>
            </a:r>
            <a:endParaRPr lang="en-US" altLang="zh-CN" sz="2400" dirty="0"/>
          </a:p>
          <a:p>
            <a:r>
              <a:rPr lang="en-US" altLang="zh-CN" sz="2400" dirty="0">
                <a:solidFill>
                  <a:srgbClr val="231F20"/>
                </a:solidFill>
                <a:effectLst/>
              </a:rPr>
              <a:t>Ask a mother who gave birth to a premature baby. </a:t>
            </a:r>
            <a:endParaRPr lang="en-US" altLang="zh-CN" sz="2400" dirty="0"/>
          </a:p>
          <a:p>
            <a:r>
              <a:rPr lang="en-US" altLang="zh-CN" sz="2400" dirty="0">
                <a:solidFill>
                  <a:srgbClr val="231F20"/>
                </a:solidFill>
                <a:effectLst/>
              </a:rPr>
              <a:t>To realize the value of ONE WEEK, </a:t>
            </a:r>
            <a:endParaRPr lang="en-US" altLang="zh-CN" sz="2400" dirty="0"/>
          </a:p>
          <a:p>
            <a:r>
              <a:rPr lang="en-US" altLang="zh-CN" sz="2400" dirty="0">
                <a:solidFill>
                  <a:srgbClr val="231F20"/>
                </a:solidFill>
                <a:effectLst/>
              </a:rPr>
              <a:t>Ask the editor of a weekly newspaper. </a:t>
            </a:r>
            <a:endParaRPr lang="en-US" altLang="zh-CN" sz="2400" dirty="0"/>
          </a:p>
          <a:p>
            <a:r>
              <a:rPr lang="en-US" altLang="zh-CN" sz="2400" dirty="0">
                <a:solidFill>
                  <a:srgbClr val="231F20"/>
                </a:solidFill>
                <a:effectLst/>
              </a:rPr>
              <a:t>To realize the value of ONE HOUR, </a:t>
            </a:r>
            <a:endParaRPr lang="en-US" altLang="zh-CN" sz="2400" dirty="0"/>
          </a:p>
          <a:p>
            <a:r>
              <a:rPr lang="en-US" altLang="zh-CN" sz="2400" dirty="0">
                <a:solidFill>
                  <a:srgbClr val="231F20"/>
                </a:solidFill>
                <a:effectLst/>
              </a:rPr>
              <a:t>Ask the lovers who are waiting to meet. </a:t>
            </a:r>
            <a:endParaRPr lang="en-US" altLang="zh-CN" sz="2400" dirty="0"/>
          </a:p>
          <a:p>
            <a:r>
              <a:rPr lang="en-US" altLang="zh-CN" sz="2400" dirty="0">
                <a:solidFill>
                  <a:srgbClr val="231F20"/>
                </a:solidFill>
                <a:effectLst/>
              </a:rPr>
              <a:t>To realize the value of ONE MINUTE, </a:t>
            </a:r>
            <a:endParaRPr lang="en-US" altLang="zh-CN" sz="2400" dirty="0"/>
          </a:p>
          <a:p>
            <a:r>
              <a:rPr lang="en-US" altLang="zh-CN" sz="2400" dirty="0">
                <a:solidFill>
                  <a:srgbClr val="231F20"/>
                </a:solidFill>
                <a:effectLst/>
              </a:rPr>
              <a:t>Ask a person who missed the train. </a:t>
            </a:r>
            <a:endParaRPr lang="en-US" altLang="zh-CN" sz="2400" dirty="0"/>
          </a:p>
        </p:txBody>
      </p:sp>
      <p:sp>
        <p:nvSpPr>
          <p:cNvPr id="27" name="星形: 四角 12"/>
          <p:cNvSpPr/>
          <p:nvPr/>
        </p:nvSpPr>
        <p:spPr>
          <a:xfrm>
            <a:off x="5990553" y="2668809"/>
            <a:ext cx="159027" cy="248478"/>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星形: 四角 13"/>
          <p:cNvSpPr/>
          <p:nvPr/>
        </p:nvSpPr>
        <p:spPr>
          <a:xfrm flipH="1">
            <a:off x="5990554" y="3002321"/>
            <a:ext cx="159026" cy="231877"/>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星形: 四角 16"/>
          <p:cNvSpPr/>
          <p:nvPr/>
        </p:nvSpPr>
        <p:spPr>
          <a:xfrm>
            <a:off x="5980613" y="3332239"/>
            <a:ext cx="172278" cy="283265"/>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30" name="星形: 四角 15"/>
          <p:cNvSpPr/>
          <p:nvPr/>
        </p:nvSpPr>
        <p:spPr>
          <a:xfrm>
            <a:off x="5977302" y="3649150"/>
            <a:ext cx="172278" cy="283265"/>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星形: 四角 18"/>
          <p:cNvSpPr/>
          <p:nvPr/>
        </p:nvSpPr>
        <p:spPr>
          <a:xfrm>
            <a:off x="5987242" y="3944162"/>
            <a:ext cx="159027" cy="248478"/>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星形: 四角 22"/>
          <p:cNvSpPr/>
          <p:nvPr/>
        </p:nvSpPr>
        <p:spPr>
          <a:xfrm flipH="1">
            <a:off x="5987243" y="4277674"/>
            <a:ext cx="159026" cy="231877"/>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星形: 四角 24"/>
          <p:cNvSpPr/>
          <p:nvPr/>
        </p:nvSpPr>
        <p:spPr>
          <a:xfrm>
            <a:off x="5977302" y="4607592"/>
            <a:ext cx="172278" cy="283265"/>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34" name="星形: 四角 26"/>
          <p:cNvSpPr/>
          <p:nvPr/>
        </p:nvSpPr>
        <p:spPr>
          <a:xfrm>
            <a:off x="5973991" y="4924503"/>
            <a:ext cx="172278" cy="283265"/>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35" name="星形: 四角 28"/>
          <p:cNvSpPr/>
          <p:nvPr/>
        </p:nvSpPr>
        <p:spPr>
          <a:xfrm>
            <a:off x="5997182" y="5240775"/>
            <a:ext cx="159027" cy="248478"/>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星形: 四角 30"/>
          <p:cNvSpPr/>
          <p:nvPr/>
        </p:nvSpPr>
        <p:spPr>
          <a:xfrm flipH="1">
            <a:off x="5997183" y="5574287"/>
            <a:ext cx="159026" cy="231877"/>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星形: 四角 32"/>
          <p:cNvSpPr/>
          <p:nvPr/>
        </p:nvSpPr>
        <p:spPr>
          <a:xfrm>
            <a:off x="5987242" y="5904205"/>
            <a:ext cx="172278" cy="283265"/>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p>
        </p:txBody>
      </p:sp>
      <p:sp>
        <p:nvSpPr>
          <p:cNvPr id="38" name="文本框 37"/>
          <p:cNvSpPr txBox="1"/>
          <p:nvPr/>
        </p:nvSpPr>
        <p:spPr>
          <a:xfrm>
            <a:off x="6383239" y="2389844"/>
            <a:ext cx="5288062" cy="3785652"/>
          </a:xfrm>
          <a:prstGeom prst="rect">
            <a:avLst/>
          </a:prstGeom>
          <a:noFill/>
        </p:spPr>
        <p:txBody>
          <a:bodyPr wrap="square">
            <a:spAutoFit/>
          </a:bodyPr>
          <a:lstStyle/>
          <a:p>
            <a:r>
              <a:rPr lang="en-US" altLang="zh-CN" sz="2400" dirty="0">
                <a:solidFill>
                  <a:srgbClr val="231F20"/>
                </a:solidFill>
                <a:effectLst/>
              </a:rPr>
              <a:t>To realize the value of ONE SECOND, </a:t>
            </a:r>
            <a:endParaRPr lang="en-US" altLang="zh-CN" sz="2400" dirty="0"/>
          </a:p>
          <a:p>
            <a:r>
              <a:rPr lang="en-US" altLang="zh-CN" sz="2400" dirty="0">
                <a:solidFill>
                  <a:srgbClr val="231F20"/>
                </a:solidFill>
                <a:effectLst/>
              </a:rPr>
              <a:t>Ask a person who just avoided an accident. </a:t>
            </a:r>
            <a:endParaRPr lang="en-US" altLang="zh-CN" sz="2400" dirty="0"/>
          </a:p>
          <a:p>
            <a:r>
              <a:rPr lang="en-US" altLang="zh-CN" sz="2400" dirty="0">
                <a:solidFill>
                  <a:srgbClr val="231F20"/>
                </a:solidFill>
                <a:effectLst/>
              </a:rPr>
              <a:t>To realize the value of ONE MILLISECOND, </a:t>
            </a:r>
            <a:endParaRPr lang="en-US" altLang="zh-CN" sz="2400" dirty="0"/>
          </a:p>
          <a:p>
            <a:r>
              <a:rPr lang="en-US" altLang="zh-CN" sz="2400" dirty="0">
                <a:solidFill>
                  <a:srgbClr val="231F20"/>
                </a:solidFill>
                <a:effectLst/>
              </a:rPr>
              <a:t>Ask the person who won a silver medal in the Olympics. </a:t>
            </a:r>
            <a:endParaRPr lang="en-US" altLang="zh-CN" sz="2400" dirty="0"/>
          </a:p>
          <a:p>
            <a:r>
              <a:rPr lang="en-US" altLang="zh-CN" sz="2400" dirty="0">
                <a:solidFill>
                  <a:srgbClr val="231F20"/>
                </a:solidFill>
                <a:effectLst/>
              </a:rPr>
              <a:t>Treasure every moment that you have! </a:t>
            </a:r>
            <a:endParaRPr lang="en-US" altLang="zh-CN" sz="2400" dirty="0"/>
          </a:p>
          <a:p>
            <a:r>
              <a:rPr lang="en-US" altLang="zh-CN" sz="2400" dirty="0">
                <a:solidFill>
                  <a:srgbClr val="231F20"/>
                </a:solidFill>
                <a:effectLst/>
              </a:rPr>
              <a:t>Yesterday is history. Tomorrow is mystery. </a:t>
            </a:r>
            <a:endParaRPr lang="en-US" altLang="zh-CN" sz="2400" dirty="0"/>
          </a:p>
          <a:p>
            <a:r>
              <a:rPr lang="en-US" altLang="zh-CN" sz="2400" dirty="0">
                <a:solidFill>
                  <a:srgbClr val="231F20"/>
                </a:solidFill>
                <a:effectLst/>
              </a:rPr>
              <a:t>Today is a gift. That’s why it’s called the present!</a:t>
            </a:r>
            <a:endParaRPr lang="zh-CN" altLang="zh-CN" sz="2400" dirty="0">
              <a:effectLst/>
              <a:ea typeface="等线" panose="02010600030101010101" pitchFamily="2" charset="-122"/>
              <a:cs typeface="Calibri" panose="020F0502020204030204" pitchFamily="34" charset="0"/>
            </a:endParaRPr>
          </a:p>
        </p:txBody>
      </p:sp>
      <p:sp>
        <p:nvSpPr>
          <p:cNvPr id="39" name="动作按钮: 转到主页 4">
            <a:hlinkClick r:id="rId3" action="ppaction://hlinksldjump" highlightClick="1"/>
          </p:cNvPr>
          <p:cNvSpPr/>
          <p:nvPr/>
        </p:nvSpPr>
        <p:spPr>
          <a:xfrm>
            <a:off x="10858499" y="5794937"/>
            <a:ext cx="659105" cy="545459"/>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0" name="星形: 四角 12"/>
          <p:cNvSpPr/>
          <p:nvPr/>
        </p:nvSpPr>
        <p:spPr>
          <a:xfrm>
            <a:off x="5990553" y="2338609"/>
            <a:ext cx="159027" cy="248478"/>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random/>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062486" y="1481629"/>
            <a:ext cx="8376913" cy="954107"/>
          </a:xfrm>
          <a:prstGeom prst="rect">
            <a:avLst/>
          </a:prstGeom>
          <a:solidFill>
            <a:schemeClr val="bg2"/>
          </a:solidFill>
          <a:effectLst/>
        </p:spPr>
        <p:style>
          <a:lnRef idx="0">
            <a:scrgbClr r="0" g="0" b="0"/>
          </a:lnRef>
          <a:fillRef idx="1002">
            <a:schemeClr val="lt2"/>
          </a:fillRef>
          <a:effectRef idx="0">
            <a:scrgbClr r="0" g="0" b="0"/>
          </a:effectRef>
          <a:fontRef idx="major"/>
        </p:style>
        <p:txBody>
          <a:bodyPr wrap="square" rtlCol="0">
            <a:spAutoFit/>
          </a:bodyPr>
          <a:lstStyle/>
          <a:p>
            <a:r>
              <a:rPr lang="en-US" altLang="zh-CN" sz="2800" dirty="0">
                <a:latin typeface="Calibri" panose="020F0502020204030204" pitchFamily="34" charset="0"/>
                <a:cs typeface="Calibri" panose="020F0502020204030204" pitchFamily="34" charset="0"/>
              </a:rPr>
              <a:t>Principles of Effective Time Management for Balance, Well-being, and Success</a:t>
            </a:r>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graphicFrame>
        <p:nvGraphicFramePr>
          <p:cNvPr id="11" name="图示 10"/>
          <p:cNvGraphicFramePr/>
          <p:nvPr>
            <p:extLst>
              <p:ext uri="{D42A27DB-BD31-4B8C-83A1-F6EECF244321}">
                <p14:modId xmlns:p14="http://schemas.microsoft.com/office/powerpoint/2010/main" val="748016387"/>
              </p:ext>
            </p:extLst>
          </p:nvPr>
        </p:nvGraphicFramePr>
        <p:xfrm>
          <a:off x="897310" y="2369111"/>
          <a:ext cx="6075045" cy="355663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页脚占位符 2"/>
          <p:cNvSpPr>
            <a:spLocks noGrp="1"/>
          </p:cNvSpPr>
          <p:nvPr/>
        </p:nvSpPr>
        <p:spPr>
          <a:xfrm>
            <a:off x="3686185" y="6459785"/>
            <a:ext cx="4822804"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cap="all" baseline="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a:t>华东师范大学出版社</a:t>
            </a:r>
          </a:p>
        </p:txBody>
      </p:sp>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7"/>
            <a:stretch>
              <a:fillRect/>
            </a:stretch>
          </p:blipFill>
          <p:spPr>
            <a:xfrm>
              <a:off x="1635" y="568"/>
              <a:ext cx="1538" cy="1537"/>
            </a:xfrm>
            <a:prstGeom prst="rect">
              <a:avLst/>
            </a:prstGeom>
            <a:noFill/>
            <a:ln w="9525">
              <a:noFill/>
            </a:ln>
          </p:spPr>
        </p:pic>
      </p:grpSp>
      <p:pic>
        <p:nvPicPr>
          <p:cNvPr id="15" name="图片 14"/>
          <p:cNvPicPr>
            <a:picLocks noChangeAspect="1"/>
          </p:cNvPicPr>
          <p:nvPr/>
        </p:nvPicPr>
        <p:blipFill>
          <a:blip r:embed="rId8"/>
          <a:stretch>
            <a:fillRect/>
          </a:stretch>
        </p:blipFill>
        <p:spPr>
          <a:xfrm>
            <a:off x="6862099" y="2889309"/>
            <a:ext cx="4255883" cy="3089548"/>
          </a:xfrm>
          <a:prstGeom prst="rect">
            <a:avLst/>
          </a:prstGeom>
        </p:spPr>
      </p:pic>
    </p:spTree>
  </p:cSld>
  <p:clrMapOvr>
    <a:masterClrMapping/>
  </p:clrMapOvr>
  <p:transition>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794430" y="1594473"/>
            <a:ext cx="10419670" cy="830997"/>
          </a:xfrm>
          <a:prstGeom prst="rect">
            <a:avLst/>
          </a:prstGeom>
          <a:noFill/>
        </p:spPr>
        <p:txBody>
          <a:bodyPr wrap="square" rtlCol="0">
            <a:spAutoFit/>
          </a:bodyPr>
          <a:lstStyle/>
          <a:p>
            <a:r>
              <a:rPr lang="en-US" altLang="zh-CN" sz="2400" i="1" dirty="0">
                <a:solidFill>
                  <a:srgbClr val="0070C0"/>
                </a:solidFill>
              </a:rPr>
              <a:t>1. Listen to the passage about the value of time and the significance of time management. </a:t>
            </a:r>
            <a:r>
              <a:rPr lang="en-US" altLang="zh-CN" sz="2400" i="1" kern="1800" dirty="0">
                <a:solidFill>
                  <a:srgbClr val="0070C0"/>
                </a:solidFill>
              </a:rPr>
              <a:t>Fill in the blanks according to what you hear. </a:t>
            </a:r>
            <a:endParaRPr lang="zh-CN" altLang="en-US" sz="2400" i="1" dirty="0">
              <a:solidFill>
                <a:srgbClr val="0070C0"/>
              </a:solidFill>
            </a:endParaRPr>
          </a:p>
        </p:txBody>
      </p:sp>
      <p:sp>
        <p:nvSpPr>
          <p:cNvPr id="5" name="矩形 4"/>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6" name="矩形 5"/>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5175885"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Pre-reading Discussion</a:t>
            </a:r>
          </a:p>
        </p:txBody>
      </p:sp>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4"/>
            <a:stretch>
              <a:fillRect/>
            </a:stretch>
          </p:blipFill>
          <p:spPr>
            <a:xfrm>
              <a:off x="1635" y="568"/>
              <a:ext cx="1538" cy="1537"/>
            </a:xfrm>
            <a:prstGeom prst="rect">
              <a:avLst/>
            </a:prstGeom>
            <a:noFill/>
            <a:ln w="9525">
              <a:noFill/>
            </a:ln>
          </p:spPr>
        </p:pic>
      </p:grpSp>
      <p:pic>
        <p:nvPicPr>
          <p:cNvPr id="25" name="Pre-reading discussio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18905" y="1958921"/>
            <a:ext cx="539960" cy="578588"/>
          </a:xfrm>
          <a:prstGeom prst="rect">
            <a:avLst/>
          </a:prstGeom>
        </p:spPr>
      </p:pic>
      <p:sp>
        <p:nvSpPr>
          <p:cNvPr id="27" name="文本框 26"/>
          <p:cNvSpPr txBox="1"/>
          <p:nvPr/>
        </p:nvSpPr>
        <p:spPr>
          <a:xfrm>
            <a:off x="770270" y="5427921"/>
            <a:ext cx="184731" cy="369332"/>
          </a:xfrm>
          <a:prstGeom prst="rect">
            <a:avLst/>
          </a:prstGeom>
          <a:noFill/>
        </p:spPr>
        <p:txBody>
          <a:bodyPr wrap="none" rtlCol="0">
            <a:spAutoFit/>
          </a:bodyPr>
          <a:lstStyle/>
          <a:p>
            <a:endParaRPr lang="zh-CN" altLang="en-US" dirty="0"/>
          </a:p>
        </p:txBody>
      </p:sp>
      <p:sp>
        <p:nvSpPr>
          <p:cNvPr id="30" name="文本框 29"/>
          <p:cNvSpPr txBox="1"/>
          <p:nvPr/>
        </p:nvSpPr>
        <p:spPr>
          <a:xfrm>
            <a:off x="770270" y="2581124"/>
            <a:ext cx="10748904" cy="3416320"/>
          </a:xfrm>
          <a:prstGeom prst="rect">
            <a:avLst/>
          </a:prstGeom>
          <a:noFill/>
        </p:spPr>
        <p:txBody>
          <a:bodyPr wrap="square">
            <a:spAutoFit/>
          </a:bodyPr>
          <a:lstStyle/>
          <a:p>
            <a:pPr algn="just"/>
            <a:r>
              <a:rPr lang="en-US" altLang="zh-CN" sz="2400" dirty="0">
                <a:effectLst/>
              </a:rPr>
              <a:t>If you had a bank that credited your (1) ________ each morning with $86,400, </a:t>
            </a:r>
            <a:r>
              <a:rPr lang="en-US" altLang="zh-CN" sz="2400" dirty="0"/>
              <a:t> </a:t>
            </a:r>
            <a:r>
              <a:rPr lang="en-US" altLang="zh-CN" sz="2400" dirty="0">
                <a:effectLst/>
              </a:rPr>
              <a:t>but carried no (2) ________ from day to day and allowed you to keep no cash in your account, and every evening (3) ________ whatever part of the amount you had (4)_______ to use during the day, what would you do? Draw out every cent, of course! Well, you have such a bank, and its name is (5) ________. Every morning it credits you with 86,400 (6) ________. Every night it writes off as lost whatever of these you have failed to (7) ________ to good purpose. It carries no balance; it allows no overdrafts. Each day it opens a new account with you. Each night it burns the (8) ________ of the day. </a:t>
            </a:r>
            <a:endParaRPr lang="en-US" altLang="zh-CN" sz="2400" dirty="0"/>
          </a:p>
        </p:txBody>
      </p:sp>
      <p:sp>
        <p:nvSpPr>
          <p:cNvPr id="38" name="文本框 37"/>
          <p:cNvSpPr txBox="1"/>
          <p:nvPr/>
        </p:nvSpPr>
        <p:spPr>
          <a:xfrm>
            <a:off x="5943966" y="2578018"/>
            <a:ext cx="1292658" cy="461665"/>
          </a:xfrm>
          <a:prstGeom prst="rect">
            <a:avLst/>
          </a:prstGeom>
          <a:noFill/>
        </p:spPr>
        <p:txBody>
          <a:bodyPr wrap="square">
            <a:spAutoFit/>
          </a:bodyPr>
          <a:lstStyle/>
          <a:p>
            <a:r>
              <a:rPr lang="en-US" altLang="zh-CN" sz="2400" dirty="0">
                <a:solidFill>
                  <a:srgbClr val="C00000"/>
                </a:solidFill>
                <a:effectLst/>
              </a:rPr>
              <a:t>account</a:t>
            </a:r>
            <a:endParaRPr lang="zh-CN" altLang="en-US" sz="2400" dirty="0"/>
          </a:p>
        </p:txBody>
      </p:sp>
      <p:sp>
        <p:nvSpPr>
          <p:cNvPr id="39" name="文本框 38"/>
          <p:cNvSpPr txBox="1"/>
          <p:nvPr/>
        </p:nvSpPr>
        <p:spPr>
          <a:xfrm>
            <a:off x="2766591" y="2947350"/>
            <a:ext cx="1275194" cy="461665"/>
          </a:xfrm>
          <a:prstGeom prst="rect">
            <a:avLst/>
          </a:prstGeom>
          <a:noFill/>
        </p:spPr>
        <p:txBody>
          <a:bodyPr wrap="square">
            <a:spAutoFit/>
          </a:bodyPr>
          <a:lstStyle/>
          <a:p>
            <a:pPr algn="just"/>
            <a:r>
              <a:rPr lang="en-US" altLang="zh-CN" sz="2400" dirty="0">
                <a:solidFill>
                  <a:srgbClr val="C00000"/>
                </a:solidFill>
                <a:effectLst/>
              </a:rPr>
              <a:t>balance </a:t>
            </a:r>
            <a:endParaRPr lang="en-US" altLang="zh-CN" sz="2400" dirty="0">
              <a:solidFill>
                <a:srgbClr val="C00000"/>
              </a:solidFill>
            </a:endParaRPr>
          </a:p>
        </p:txBody>
      </p:sp>
      <p:sp>
        <p:nvSpPr>
          <p:cNvPr id="40" name="文本框 39"/>
          <p:cNvSpPr txBox="1"/>
          <p:nvPr/>
        </p:nvSpPr>
        <p:spPr>
          <a:xfrm>
            <a:off x="4980227" y="3316682"/>
            <a:ext cx="1398387" cy="461665"/>
          </a:xfrm>
          <a:prstGeom prst="rect">
            <a:avLst/>
          </a:prstGeom>
          <a:noFill/>
        </p:spPr>
        <p:txBody>
          <a:bodyPr wrap="square">
            <a:spAutoFit/>
          </a:bodyPr>
          <a:lstStyle/>
          <a:p>
            <a:r>
              <a:rPr lang="en-US" altLang="zh-CN" sz="2400" dirty="0">
                <a:solidFill>
                  <a:srgbClr val="C00000"/>
                </a:solidFill>
                <a:effectLst/>
              </a:rPr>
              <a:t>cancelled</a:t>
            </a:r>
            <a:endParaRPr lang="zh-CN" altLang="en-US" sz="2400" dirty="0"/>
          </a:p>
        </p:txBody>
      </p:sp>
      <p:sp>
        <p:nvSpPr>
          <p:cNvPr id="41" name="文本框 40"/>
          <p:cNvSpPr txBox="1"/>
          <p:nvPr/>
        </p:nvSpPr>
        <p:spPr>
          <a:xfrm>
            <a:off x="1351159" y="3657244"/>
            <a:ext cx="925364" cy="461665"/>
          </a:xfrm>
          <a:prstGeom prst="rect">
            <a:avLst/>
          </a:prstGeom>
          <a:noFill/>
        </p:spPr>
        <p:txBody>
          <a:bodyPr wrap="square">
            <a:spAutoFit/>
          </a:bodyPr>
          <a:lstStyle/>
          <a:p>
            <a:r>
              <a:rPr lang="en-US" altLang="zh-CN" sz="2400" dirty="0">
                <a:solidFill>
                  <a:srgbClr val="C00000"/>
                </a:solidFill>
                <a:effectLst/>
              </a:rPr>
              <a:t>failed</a:t>
            </a:r>
            <a:endParaRPr lang="zh-CN" altLang="en-US" sz="2400" dirty="0"/>
          </a:p>
        </p:txBody>
      </p:sp>
      <p:sp>
        <p:nvSpPr>
          <p:cNvPr id="42" name="文本框 41"/>
          <p:cNvSpPr txBox="1"/>
          <p:nvPr/>
        </p:nvSpPr>
        <p:spPr>
          <a:xfrm>
            <a:off x="8086143" y="4037032"/>
            <a:ext cx="819013" cy="461665"/>
          </a:xfrm>
          <a:prstGeom prst="rect">
            <a:avLst/>
          </a:prstGeom>
          <a:noFill/>
        </p:spPr>
        <p:txBody>
          <a:bodyPr wrap="square">
            <a:spAutoFit/>
          </a:bodyPr>
          <a:lstStyle/>
          <a:p>
            <a:pPr algn="just"/>
            <a:r>
              <a:rPr lang="en-US" altLang="zh-CN" sz="2400" dirty="0">
                <a:solidFill>
                  <a:srgbClr val="C00000"/>
                </a:solidFill>
                <a:effectLst/>
              </a:rPr>
              <a:t>time </a:t>
            </a:r>
            <a:endParaRPr lang="en-US" altLang="zh-CN" sz="2400" dirty="0">
              <a:solidFill>
                <a:srgbClr val="C00000"/>
              </a:solidFill>
            </a:endParaRPr>
          </a:p>
        </p:txBody>
      </p:sp>
      <p:sp>
        <p:nvSpPr>
          <p:cNvPr id="49" name="文本框 48"/>
          <p:cNvSpPr txBox="1"/>
          <p:nvPr/>
        </p:nvSpPr>
        <p:spPr>
          <a:xfrm>
            <a:off x="4426231" y="4355776"/>
            <a:ext cx="1253189" cy="461665"/>
          </a:xfrm>
          <a:prstGeom prst="rect">
            <a:avLst/>
          </a:prstGeom>
          <a:noFill/>
        </p:spPr>
        <p:txBody>
          <a:bodyPr wrap="square">
            <a:spAutoFit/>
          </a:bodyPr>
          <a:lstStyle/>
          <a:p>
            <a:r>
              <a:rPr lang="en-US" altLang="zh-CN" sz="2400" dirty="0">
                <a:solidFill>
                  <a:srgbClr val="C00000"/>
                </a:solidFill>
                <a:effectLst/>
              </a:rPr>
              <a:t>seconds</a:t>
            </a:r>
            <a:endParaRPr lang="zh-CN" altLang="en-US" sz="2400" dirty="0"/>
          </a:p>
        </p:txBody>
      </p:sp>
      <p:sp>
        <p:nvSpPr>
          <p:cNvPr id="50" name="文本框 49"/>
          <p:cNvSpPr txBox="1"/>
          <p:nvPr/>
        </p:nvSpPr>
        <p:spPr>
          <a:xfrm>
            <a:off x="4382415" y="4788719"/>
            <a:ext cx="1091194" cy="461665"/>
          </a:xfrm>
          <a:prstGeom prst="rect">
            <a:avLst/>
          </a:prstGeom>
          <a:noFill/>
        </p:spPr>
        <p:txBody>
          <a:bodyPr wrap="square">
            <a:spAutoFit/>
          </a:bodyPr>
          <a:lstStyle/>
          <a:p>
            <a:r>
              <a:rPr lang="en-US" altLang="zh-CN" sz="2400" dirty="0">
                <a:solidFill>
                  <a:srgbClr val="C00000"/>
                </a:solidFill>
                <a:effectLst/>
              </a:rPr>
              <a:t>invest</a:t>
            </a:r>
            <a:endParaRPr lang="zh-CN" altLang="en-US" sz="2400" dirty="0"/>
          </a:p>
        </p:txBody>
      </p:sp>
      <p:sp>
        <p:nvSpPr>
          <p:cNvPr id="51" name="文本框 50"/>
          <p:cNvSpPr txBox="1"/>
          <p:nvPr/>
        </p:nvSpPr>
        <p:spPr>
          <a:xfrm>
            <a:off x="862635" y="5488882"/>
            <a:ext cx="1058628" cy="461665"/>
          </a:xfrm>
          <a:prstGeom prst="rect">
            <a:avLst/>
          </a:prstGeom>
          <a:noFill/>
        </p:spPr>
        <p:txBody>
          <a:bodyPr wrap="square">
            <a:spAutoFit/>
          </a:bodyPr>
          <a:lstStyle/>
          <a:p>
            <a:r>
              <a:rPr lang="en-US" altLang="zh-CN" sz="2400" dirty="0">
                <a:solidFill>
                  <a:srgbClr val="C00000"/>
                </a:solidFill>
                <a:effectLst/>
              </a:rPr>
              <a:t>record</a:t>
            </a:r>
            <a:endParaRPr lang="zh-CN" altLang="en-US" sz="2400" dirty="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3100" fill="hold"/>
                                        <p:tgtEl>
                                          <p:spTgt spid="25"/>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9" fill="hold" display="0">
                  <p:stCondLst>
                    <p:cond delay="indefinite"/>
                  </p:stCondLst>
                  <p:endCondLst>
                    <p:cond evt="onStopAudio" delay="0">
                      <p:tgtEl>
                        <p:sldTgt/>
                      </p:tgtEl>
                    </p:cond>
                  </p:endCondLst>
                </p:cTn>
                <p:tgtEl>
                  <p:spTgt spid="25"/>
                </p:tgtEl>
              </p:cMediaNode>
            </p:audio>
          </p:childTnLst>
        </p:cTn>
      </p:par>
    </p:tnLst>
    <p:bldLst>
      <p:bldP spid="38" grpId="0"/>
      <p:bldP spid="39" grpId="0"/>
      <p:bldP spid="40" grpId="0"/>
      <p:bldP spid="41" grpId="0"/>
      <p:bldP spid="42" grpId="0"/>
      <p:bldP spid="49" grpId="0"/>
      <p:bldP spid="50" grpId="0"/>
      <p:bldP spid="51"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691341" y="1640560"/>
            <a:ext cx="11810078" cy="910377"/>
          </a:xfrm>
          <a:prstGeom prst="rect">
            <a:avLst/>
          </a:prstGeom>
          <a:noFill/>
        </p:spPr>
        <p:txBody>
          <a:bodyPr wrap="square">
            <a:spAutoFit/>
          </a:bodyPr>
          <a:lstStyle/>
          <a:p>
            <a:pPr algn="l">
              <a:lnSpc>
                <a:spcPct val="114000"/>
              </a:lnSpc>
            </a:pP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l">
              <a:lnSpc>
                <a:spcPct val="114000"/>
              </a:lnSpc>
            </a:pP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10" name="文本框 9"/>
          <p:cNvSpPr txBox="1"/>
          <p:nvPr/>
        </p:nvSpPr>
        <p:spPr>
          <a:xfrm>
            <a:off x="691515" y="1964690"/>
            <a:ext cx="10993666" cy="2781018"/>
          </a:xfrm>
          <a:prstGeom prst="rect">
            <a:avLst/>
          </a:prstGeom>
          <a:noFill/>
        </p:spPr>
        <p:txBody>
          <a:bodyPr wrap="square">
            <a:spAutoFit/>
          </a:bodyPr>
          <a:lstStyle/>
          <a:p>
            <a:pPr>
              <a:lnSpc>
                <a:spcPct val="114000"/>
              </a:lnSpc>
            </a:pPr>
            <a:r>
              <a:rPr lang="en-US" altLang="zh-CN" sz="2400" i="1" dirty="0">
                <a:solidFill>
                  <a:srgbClr val="0070C0"/>
                </a:solidFill>
                <a:latin typeface="Calibri" panose="020F0502020204030204" pitchFamily="34" charset="0"/>
                <a:cs typeface="Calibri" panose="020F0502020204030204" pitchFamily="34" charset="0"/>
              </a:rPr>
              <a:t>Choose the correct answer according to your understanding of the text.</a:t>
            </a:r>
          </a:p>
          <a:p>
            <a:pPr>
              <a:lnSpc>
                <a:spcPct val="114000"/>
              </a:lnSpc>
            </a:pPr>
            <a:endParaRPr lang="zh-CN" altLang="zh-CN" sz="2400" dirty="0">
              <a:solidFill>
                <a:srgbClr val="0070C0"/>
              </a:solidFill>
              <a:effectLst/>
              <a:latin typeface="Calibri" panose="020F0502020204030204" pitchFamily="34" charset="0"/>
              <a:ea typeface="等线" panose="02010600030101010101" pitchFamily="2" charset="-122"/>
              <a:cs typeface="Calibri" panose="020F0502020204030204" pitchFamily="34" charset="0"/>
            </a:endParaRPr>
          </a:p>
          <a:p>
            <a:r>
              <a:rPr lang="en-US" altLang="zh-CN" sz="2400" dirty="0"/>
              <a:t>1. By “realistic, not idealistic”(Para 2), the author suggests that ________.</a:t>
            </a:r>
          </a:p>
          <a:p>
            <a:r>
              <a:rPr lang="en-US" altLang="zh-CN" sz="2400" dirty="0"/>
              <a:t>    A. you make your practical schedule </a:t>
            </a:r>
          </a:p>
          <a:p>
            <a:r>
              <a:rPr lang="en-US" altLang="zh-CN" sz="2400" dirty="0"/>
              <a:t>    B. you learn from imagination </a:t>
            </a:r>
          </a:p>
          <a:p>
            <a:r>
              <a:rPr lang="en-US" altLang="zh-CN" sz="2400" dirty="0"/>
              <a:t>    C. you devote yourself to a task </a:t>
            </a:r>
          </a:p>
          <a:p>
            <a:r>
              <a:rPr lang="en-US" altLang="zh-CN" sz="2400" dirty="0"/>
              <a:t>    D. you modify your useless schedule </a:t>
            </a:r>
          </a:p>
        </p:txBody>
      </p:sp>
      <p:sp>
        <p:nvSpPr>
          <p:cNvPr id="11" name="文本框 10"/>
          <p:cNvSpPr txBox="1"/>
          <p:nvPr/>
        </p:nvSpPr>
        <p:spPr>
          <a:xfrm>
            <a:off x="1552033" y="1453752"/>
            <a:ext cx="2912785" cy="461665"/>
          </a:xfrm>
          <a:prstGeom prst="rect">
            <a:avLst/>
          </a:prstGeom>
          <a:noFill/>
        </p:spPr>
        <p:txBody>
          <a:bodyPr wrap="none" rtlCol="0">
            <a:spAutoFit/>
          </a:bodyPr>
          <a:lstStyle/>
          <a:p>
            <a:pPr algn="l"/>
            <a:r>
              <a:rPr lang="en-US" altLang="zh-CN" sz="2400" b="1" dirty="0">
                <a:effectLst/>
                <a:latin typeface="Times New Roman" panose="02020603050405020304" pitchFamily="18" charset="0"/>
                <a:ea typeface="宋体" panose="02010600030101010101" pitchFamily="2" charset="-122"/>
              </a:rPr>
              <a:t>Text Comprehension</a:t>
            </a:r>
            <a:endParaRPr lang="zh-CN" altLang="en-US" sz="2400" b="1" dirty="0">
              <a:effectLst/>
              <a:latin typeface="Times New Roman" panose="02020603050405020304" pitchFamily="18" charset="0"/>
              <a:ea typeface="宋体" panose="02010600030101010101" pitchFamily="2" charset="-122"/>
            </a:endParaRPr>
          </a:p>
        </p:txBody>
      </p:sp>
      <p:pic>
        <p:nvPicPr>
          <p:cNvPr id="13" name="图片 12"/>
          <p:cNvPicPr>
            <a:picLocks noChangeAspect="1"/>
          </p:cNvPicPr>
          <p:nvPr/>
        </p:nvPicPr>
        <p:blipFill>
          <a:blip r:embed="rId2"/>
          <a:stretch>
            <a:fillRect/>
          </a:stretch>
        </p:blipFill>
        <p:spPr>
          <a:xfrm>
            <a:off x="911097" y="1457764"/>
            <a:ext cx="640936" cy="562294"/>
          </a:xfrm>
          <a:prstGeom prst="rect">
            <a:avLst/>
          </a:prstGeom>
        </p:spPr>
      </p:pic>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8" name="文本框 17"/>
          <p:cNvSpPr txBox="1"/>
          <p:nvPr/>
        </p:nvSpPr>
        <p:spPr>
          <a:xfrm>
            <a:off x="8943698" y="2756165"/>
            <a:ext cx="407484" cy="461665"/>
          </a:xfrm>
          <a:prstGeom prst="rect">
            <a:avLst/>
          </a:prstGeom>
          <a:noFill/>
        </p:spPr>
        <p:txBody>
          <a:bodyPr wrap="none" rtlCol="0">
            <a:spAutoFit/>
          </a:bodyPr>
          <a:lstStyle/>
          <a:p>
            <a:pPr algn="l"/>
            <a:r>
              <a:rPr lang="en-US" altLang="zh-CN" sz="2400" b="1" dirty="0">
                <a:solidFill>
                  <a:srgbClr val="C00000"/>
                </a:solidFill>
                <a:effectLst/>
                <a:latin typeface="Times New Roman" panose="02020603050405020304" pitchFamily="18" charset="0"/>
                <a:ea typeface="宋体" panose="02010600030101010101" pitchFamily="2" charset="-122"/>
              </a:rPr>
              <a:t>A</a:t>
            </a:r>
            <a:endParaRPr lang="zh-CN" altLang="en-US" sz="2400" b="1" dirty="0">
              <a:solidFill>
                <a:srgbClr val="C00000"/>
              </a:solidFill>
              <a:effectLst/>
              <a:latin typeface="Times New Roman" panose="02020603050405020304" pitchFamily="18" charset="0"/>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691341" y="1640560"/>
            <a:ext cx="11810078" cy="910377"/>
          </a:xfrm>
          <a:prstGeom prst="rect">
            <a:avLst/>
          </a:prstGeom>
          <a:noFill/>
        </p:spPr>
        <p:txBody>
          <a:bodyPr wrap="square">
            <a:spAutoFit/>
          </a:bodyPr>
          <a:lstStyle/>
          <a:p>
            <a:pPr algn="l">
              <a:lnSpc>
                <a:spcPct val="114000"/>
              </a:lnSpc>
            </a:pP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l">
              <a:lnSpc>
                <a:spcPct val="114000"/>
              </a:lnSpc>
            </a:pP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10" name="文本框 9"/>
          <p:cNvSpPr txBox="1"/>
          <p:nvPr/>
        </p:nvSpPr>
        <p:spPr>
          <a:xfrm>
            <a:off x="691515" y="1964690"/>
            <a:ext cx="11018704" cy="3519681"/>
          </a:xfrm>
          <a:prstGeom prst="rect">
            <a:avLst/>
          </a:prstGeom>
          <a:noFill/>
        </p:spPr>
        <p:txBody>
          <a:bodyPr wrap="square">
            <a:spAutoFit/>
          </a:bodyPr>
          <a:lstStyle/>
          <a:p>
            <a:pPr>
              <a:lnSpc>
                <a:spcPct val="114000"/>
              </a:lnSpc>
            </a:pPr>
            <a:r>
              <a:rPr lang="en-US" altLang="zh-CN" sz="2400" i="1" dirty="0">
                <a:solidFill>
                  <a:srgbClr val="0070C0"/>
                </a:solidFill>
                <a:latin typeface="Calibri" panose="020F0502020204030204" pitchFamily="34" charset="0"/>
                <a:cs typeface="Calibri" panose="020F0502020204030204" pitchFamily="34" charset="0"/>
              </a:rPr>
              <a:t>Choose the correct answer according to your understanding of the text.</a:t>
            </a:r>
          </a:p>
          <a:p>
            <a:pPr>
              <a:lnSpc>
                <a:spcPct val="114000"/>
              </a:lnSpc>
            </a:pPr>
            <a:endParaRPr lang="zh-CN" altLang="zh-CN" sz="2400" dirty="0">
              <a:solidFill>
                <a:srgbClr val="0070C0"/>
              </a:solidFill>
              <a:effectLst/>
              <a:latin typeface="Calibri" panose="020F0502020204030204" pitchFamily="34" charset="0"/>
              <a:ea typeface="等线" panose="02010600030101010101" pitchFamily="2" charset="-122"/>
              <a:cs typeface="Calibri" panose="020F0502020204030204" pitchFamily="34" charset="0"/>
            </a:endParaRPr>
          </a:p>
          <a:p>
            <a:r>
              <a:rPr lang="en-US" altLang="zh-CN" sz="2400" dirty="0"/>
              <a:t>2. The author indicates that ________.</a:t>
            </a:r>
          </a:p>
          <a:p>
            <a:r>
              <a:rPr lang="en-US" altLang="zh-CN" sz="2400" dirty="0"/>
              <a:t>    A. activities like sports and entertainment would prevent one from doing his </a:t>
            </a:r>
          </a:p>
          <a:p>
            <a:r>
              <a:rPr lang="en-US" altLang="zh-CN" sz="2400" dirty="0"/>
              <a:t>         academic work </a:t>
            </a:r>
          </a:p>
          <a:p>
            <a:r>
              <a:rPr lang="en-US" altLang="zh-CN" sz="2400" dirty="0"/>
              <a:t>    B. one should spend less time on sports and entertainment than on one’s academic</a:t>
            </a:r>
          </a:p>
          <a:p>
            <a:r>
              <a:rPr lang="en-US" altLang="zh-CN" sz="2400" dirty="0"/>
              <a:t>         work </a:t>
            </a:r>
          </a:p>
          <a:p>
            <a:r>
              <a:rPr lang="en-US" altLang="zh-CN" sz="2400" dirty="0"/>
              <a:t>    C. one can get fun from some activities like sports and entertainment </a:t>
            </a:r>
          </a:p>
          <a:p>
            <a:r>
              <a:rPr lang="en-US" altLang="zh-CN" sz="2400" dirty="0"/>
              <a:t>    D. one can get refreshed by doing some activities like sports and entertainment</a:t>
            </a:r>
            <a:endParaRPr lang="en-US" altLang="zh-CN" sz="2400" dirty="0">
              <a:cs typeface="Calibri" panose="020F0502020204030204" pitchFamily="34" charset="0"/>
            </a:endParaRPr>
          </a:p>
        </p:txBody>
      </p:sp>
      <p:sp>
        <p:nvSpPr>
          <p:cNvPr id="11" name="文本框 10"/>
          <p:cNvSpPr txBox="1"/>
          <p:nvPr/>
        </p:nvSpPr>
        <p:spPr>
          <a:xfrm>
            <a:off x="1552033" y="1453752"/>
            <a:ext cx="2912785" cy="461665"/>
          </a:xfrm>
          <a:prstGeom prst="rect">
            <a:avLst/>
          </a:prstGeom>
          <a:noFill/>
        </p:spPr>
        <p:txBody>
          <a:bodyPr wrap="none" rtlCol="0">
            <a:spAutoFit/>
          </a:bodyPr>
          <a:lstStyle/>
          <a:p>
            <a:pPr algn="l"/>
            <a:r>
              <a:rPr lang="en-US" altLang="zh-CN" sz="2400" b="1" dirty="0">
                <a:effectLst/>
                <a:latin typeface="Times New Roman" panose="02020603050405020304" pitchFamily="18" charset="0"/>
                <a:ea typeface="宋体" panose="02010600030101010101" pitchFamily="2" charset="-122"/>
              </a:rPr>
              <a:t>Text Comprehension</a:t>
            </a:r>
            <a:endParaRPr lang="zh-CN" altLang="en-US" sz="2400" b="1" dirty="0">
              <a:effectLst/>
              <a:latin typeface="Times New Roman" panose="02020603050405020304" pitchFamily="18" charset="0"/>
              <a:ea typeface="宋体" panose="02010600030101010101" pitchFamily="2" charset="-122"/>
            </a:endParaRPr>
          </a:p>
        </p:txBody>
      </p:sp>
      <p:pic>
        <p:nvPicPr>
          <p:cNvPr id="13" name="图片 12"/>
          <p:cNvPicPr>
            <a:picLocks noChangeAspect="1"/>
          </p:cNvPicPr>
          <p:nvPr/>
        </p:nvPicPr>
        <p:blipFill>
          <a:blip r:embed="rId2"/>
          <a:stretch>
            <a:fillRect/>
          </a:stretch>
        </p:blipFill>
        <p:spPr>
          <a:xfrm>
            <a:off x="911097" y="1457764"/>
            <a:ext cx="640936" cy="562294"/>
          </a:xfrm>
          <a:prstGeom prst="rect">
            <a:avLst/>
          </a:prstGeom>
        </p:spPr>
      </p:pic>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25" name="文本框 24"/>
          <p:cNvSpPr txBox="1"/>
          <p:nvPr/>
        </p:nvSpPr>
        <p:spPr>
          <a:xfrm>
            <a:off x="4707122" y="2767171"/>
            <a:ext cx="407484" cy="461665"/>
          </a:xfrm>
          <a:prstGeom prst="rect">
            <a:avLst/>
          </a:prstGeom>
          <a:noFill/>
        </p:spPr>
        <p:txBody>
          <a:bodyPr wrap="none" rtlCol="0">
            <a:spAutoFit/>
          </a:bodyPr>
          <a:lstStyle/>
          <a:p>
            <a:pPr algn="l"/>
            <a:r>
              <a:rPr lang="en-US" altLang="zh-CN" sz="2400" b="1" dirty="0">
                <a:solidFill>
                  <a:srgbClr val="C00000"/>
                </a:solidFill>
                <a:effectLst/>
                <a:latin typeface="Times New Roman" panose="02020603050405020304" pitchFamily="18" charset="0"/>
                <a:ea typeface="宋体" panose="02010600030101010101" pitchFamily="2" charset="-122"/>
              </a:rPr>
              <a:t>D</a:t>
            </a:r>
            <a:endParaRPr lang="zh-CN" altLang="en-US" sz="2400" b="1" dirty="0">
              <a:solidFill>
                <a:srgbClr val="C00000"/>
              </a:solidFill>
              <a:effectLst/>
              <a:latin typeface="Times New Roman" panose="02020603050405020304" pitchFamily="18" charset="0"/>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691341" y="1640560"/>
            <a:ext cx="11810078" cy="910377"/>
          </a:xfrm>
          <a:prstGeom prst="rect">
            <a:avLst/>
          </a:prstGeom>
          <a:noFill/>
        </p:spPr>
        <p:txBody>
          <a:bodyPr wrap="square">
            <a:spAutoFit/>
          </a:bodyPr>
          <a:lstStyle/>
          <a:p>
            <a:pPr algn="l">
              <a:lnSpc>
                <a:spcPct val="114000"/>
              </a:lnSpc>
            </a:pP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l">
              <a:lnSpc>
                <a:spcPct val="114000"/>
              </a:lnSpc>
            </a:pP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10" name="文本框 9"/>
          <p:cNvSpPr txBox="1"/>
          <p:nvPr/>
        </p:nvSpPr>
        <p:spPr>
          <a:xfrm>
            <a:off x="691515" y="1964690"/>
            <a:ext cx="11018704" cy="4360553"/>
          </a:xfrm>
          <a:prstGeom prst="rect">
            <a:avLst/>
          </a:prstGeom>
          <a:noFill/>
        </p:spPr>
        <p:txBody>
          <a:bodyPr wrap="square">
            <a:spAutoFit/>
          </a:bodyPr>
          <a:lstStyle/>
          <a:p>
            <a:pPr>
              <a:lnSpc>
                <a:spcPct val="114000"/>
              </a:lnSpc>
            </a:pPr>
            <a:r>
              <a:rPr lang="en-US" altLang="zh-CN" sz="2400" i="1" dirty="0">
                <a:solidFill>
                  <a:srgbClr val="0070C0"/>
                </a:solidFill>
                <a:latin typeface="Calibri" panose="020F0502020204030204" pitchFamily="34" charset="0"/>
                <a:cs typeface="Calibri" panose="020F0502020204030204" pitchFamily="34" charset="0"/>
              </a:rPr>
              <a:t>Choose the correct answer according to your understanding of the text.</a:t>
            </a:r>
            <a:endParaRPr lang="zh-CN" altLang="zh-CN" sz="2400" dirty="0">
              <a:solidFill>
                <a:srgbClr val="0070C0"/>
              </a:solidFill>
              <a:effectLst/>
              <a:latin typeface="Calibri" panose="020F0502020204030204" pitchFamily="34" charset="0"/>
              <a:ea typeface="等线" panose="02010600030101010101" pitchFamily="2" charset="-122"/>
              <a:cs typeface="Calibri" panose="020F0502020204030204" pitchFamily="34" charset="0"/>
            </a:endParaRPr>
          </a:p>
          <a:p>
            <a:r>
              <a:rPr lang="en-US" altLang="zh-CN" sz="2400" kern="100" dirty="0">
                <a:cs typeface="Calibri" panose="020F0502020204030204" pitchFamily="34" charset="0"/>
              </a:rPr>
              <a:t>3. </a:t>
            </a:r>
            <a:r>
              <a:rPr lang="en-US" altLang="zh-CN" sz="2400" dirty="0"/>
              <a:t>What does the author think of multi-tasking? ________.</a:t>
            </a:r>
          </a:p>
          <a:p>
            <a:r>
              <a:rPr lang="en-US" altLang="zh-CN" sz="2400" dirty="0"/>
              <a:t>    A. It’s a mistaken belief. </a:t>
            </a:r>
          </a:p>
          <a:p>
            <a:r>
              <a:rPr lang="en-US" altLang="zh-CN" sz="2400" dirty="0"/>
              <a:t>    B. It’s a mysterious job. </a:t>
            </a:r>
          </a:p>
          <a:p>
            <a:r>
              <a:rPr lang="en-US" altLang="zh-CN" sz="2400" dirty="0"/>
              <a:t>    C. It’s a fantastic idea. </a:t>
            </a:r>
          </a:p>
          <a:p>
            <a:r>
              <a:rPr lang="en-US" altLang="zh-CN" sz="2400" dirty="0"/>
              <a:t>    D. It’s a hard task. </a:t>
            </a:r>
          </a:p>
          <a:p>
            <a:pPr>
              <a:spcBef>
                <a:spcPts val="1200"/>
              </a:spcBef>
            </a:pPr>
            <a:r>
              <a:rPr lang="en-US" altLang="zh-CN" sz="2400" dirty="0"/>
              <a:t>4. Which of the following is NOT TRUE? ________.</a:t>
            </a:r>
          </a:p>
          <a:p>
            <a:r>
              <a:rPr lang="en-US" altLang="zh-CN" sz="2400" dirty="0"/>
              <a:t>    A. One should divide a task into parts and do each part one by one. </a:t>
            </a:r>
          </a:p>
          <a:p>
            <a:r>
              <a:rPr lang="en-US" altLang="zh-CN" sz="2400" dirty="0"/>
              <a:t>    B. One should finish a task within one chunk of time. </a:t>
            </a:r>
          </a:p>
          <a:p>
            <a:r>
              <a:rPr lang="en-US" altLang="zh-CN" sz="2400" dirty="0"/>
              <a:t>    C. One should do the most important thing first. </a:t>
            </a:r>
          </a:p>
          <a:p>
            <a:r>
              <a:rPr lang="en-US" altLang="zh-CN" sz="2400" dirty="0"/>
              <a:t>    D. One should try to form good habits.</a:t>
            </a:r>
            <a:endParaRPr lang="en-US" altLang="zh-CN" sz="2400" dirty="0">
              <a:cs typeface="Calibri" panose="020F0502020204030204" pitchFamily="34" charset="0"/>
            </a:endParaRPr>
          </a:p>
        </p:txBody>
      </p:sp>
      <p:sp>
        <p:nvSpPr>
          <p:cNvPr id="11" name="文本框 10"/>
          <p:cNvSpPr txBox="1"/>
          <p:nvPr/>
        </p:nvSpPr>
        <p:spPr>
          <a:xfrm>
            <a:off x="1552033" y="1453752"/>
            <a:ext cx="2912785" cy="461665"/>
          </a:xfrm>
          <a:prstGeom prst="rect">
            <a:avLst/>
          </a:prstGeom>
          <a:noFill/>
        </p:spPr>
        <p:txBody>
          <a:bodyPr wrap="none" rtlCol="0">
            <a:spAutoFit/>
          </a:bodyPr>
          <a:lstStyle/>
          <a:p>
            <a:pPr algn="l"/>
            <a:r>
              <a:rPr lang="en-US" altLang="zh-CN" sz="2400" b="1" dirty="0">
                <a:effectLst/>
                <a:latin typeface="Times New Roman" panose="02020603050405020304" pitchFamily="18" charset="0"/>
                <a:ea typeface="宋体" panose="02010600030101010101" pitchFamily="2" charset="-122"/>
              </a:rPr>
              <a:t>Text Comprehension</a:t>
            </a:r>
            <a:endParaRPr lang="zh-CN" altLang="en-US" sz="2400" b="1" dirty="0">
              <a:effectLst/>
              <a:latin typeface="Times New Roman" panose="02020603050405020304" pitchFamily="18" charset="0"/>
              <a:ea typeface="宋体" panose="02010600030101010101" pitchFamily="2" charset="-122"/>
            </a:endParaRPr>
          </a:p>
        </p:txBody>
      </p:sp>
      <p:pic>
        <p:nvPicPr>
          <p:cNvPr id="13" name="图片 12"/>
          <p:cNvPicPr>
            <a:picLocks noChangeAspect="1"/>
          </p:cNvPicPr>
          <p:nvPr/>
        </p:nvPicPr>
        <p:blipFill>
          <a:blip r:embed="rId2"/>
          <a:stretch>
            <a:fillRect/>
          </a:stretch>
        </p:blipFill>
        <p:spPr>
          <a:xfrm>
            <a:off x="911097" y="1457764"/>
            <a:ext cx="640936" cy="562294"/>
          </a:xfrm>
          <a:prstGeom prst="rect">
            <a:avLst/>
          </a:prstGeom>
        </p:spPr>
      </p:pic>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8" name="文本框 17"/>
          <p:cNvSpPr txBox="1"/>
          <p:nvPr/>
        </p:nvSpPr>
        <p:spPr>
          <a:xfrm>
            <a:off x="6108715" y="4314249"/>
            <a:ext cx="389850" cy="461665"/>
          </a:xfrm>
          <a:prstGeom prst="rect">
            <a:avLst/>
          </a:prstGeom>
          <a:noFill/>
        </p:spPr>
        <p:txBody>
          <a:bodyPr wrap="square" rtlCol="0">
            <a:spAutoFit/>
          </a:bodyPr>
          <a:lstStyle/>
          <a:p>
            <a:pPr algn="l"/>
            <a:r>
              <a:rPr lang="en-US" altLang="zh-CN" sz="2400" b="1" dirty="0">
                <a:solidFill>
                  <a:srgbClr val="C00000"/>
                </a:solidFill>
                <a:latin typeface="Times New Roman" panose="02020603050405020304" pitchFamily="18" charset="0"/>
                <a:ea typeface="宋体" panose="02010600030101010101" pitchFamily="2" charset="-122"/>
              </a:rPr>
              <a:t>B</a:t>
            </a:r>
            <a:endParaRPr lang="zh-CN" altLang="en-US" sz="2400" b="1" dirty="0">
              <a:solidFill>
                <a:srgbClr val="C00000"/>
              </a:solidFill>
              <a:effectLst/>
              <a:latin typeface="Times New Roman" panose="02020603050405020304" pitchFamily="18" charset="0"/>
              <a:ea typeface="宋体" panose="02010600030101010101" pitchFamily="2" charset="-122"/>
            </a:endParaRPr>
          </a:p>
        </p:txBody>
      </p:sp>
      <p:sp>
        <p:nvSpPr>
          <p:cNvPr id="26" name="文本框 25"/>
          <p:cNvSpPr txBox="1"/>
          <p:nvPr/>
        </p:nvSpPr>
        <p:spPr>
          <a:xfrm>
            <a:off x="7108105" y="2308929"/>
            <a:ext cx="407484" cy="461665"/>
          </a:xfrm>
          <a:prstGeom prst="rect">
            <a:avLst/>
          </a:prstGeom>
          <a:noFill/>
        </p:spPr>
        <p:txBody>
          <a:bodyPr wrap="square" rtlCol="0">
            <a:spAutoFit/>
          </a:bodyPr>
          <a:lstStyle/>
          <a:p>
            <a:pPr algn="l"/>
            <a:r>
              <a:rPr lang="en-US" altLang="zh-CN" sz="2400" b="1" dirty="0">
                <a:solidFill>
                  <a:srgbClr val="C00000"/>
                </a:solidFill>
                <a:latin typeface="Times New Roman" panose="02020603050405020304" pitchFamily="18" charset="0"/>
                <a:ea typeface="宋体" panose="02010600030101010101" pitchFamily="2" charset="-122"/>
              </a:rPr>
              <a:t>A</a:t>
            </a:r>
            <a:endParaRPr lang="zh-CN" altLang="en-US" sz="2400" b="1" dirty="0">
              <a:solidFill>
                <a:srgbClr val="C00000"/>
              </a:solidFill>
              <a:effectLst/>
              <a:latin typeface="Times New Roman" panose="02020603050405020304" pitchFamily="18" charset="0"/>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6"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691341" y="1640560"/>
            <a:ext cx="11810078" cy="910377"/>
          </a:xfrm>
          <a:prstGeom prst="rect">
            <a:avLst/>
          </a:prstGeom>
          <a:noFill/>
        </p:spPr>
        <p:txBody>
          <a:bodyPr wrap="square">
            <a:spAutoFit/>
          </a:bodyPr>
          <a:lstStyle/>
          <a:p>
            <a:pPr algn="l">
              <a:lnSpc>
                <a:spcPct val="114000"/>
              </a:lnSpc>
            </a:pP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a:p>
            <a:pPr algn="l">
              <a:lnSpc>
                <a:spcPct val="114000"/>
              </a:lnSpc>
            </a:pPr>
            <a:endParaRPr lang="en-US" altLang="zh-CN" sz="2400" b="1" dirty="0">
              <a:latin typeface="Calibri" panose="020F0502020204030204" pitchFamily="34" charset="0"/>
              <a:ea typeface="宋体" panose="02010600030101010101" pitchFamily="2" charset="-122"/>
              <a:cs typeface="Calibri" panose="020F0502020204030204" pitchFamily="34" charset="0"/>
            </a:endParaRPr>
          </a:p>
        </p:txBody>
      </p:sp>
      <p:sp>
        <p:nvSpPr>
          <p:cNvPr id="10" name="文本框 9"/>
          <p:cNvSpPr txBox="1"/>
          <p:nvPr/>
        </p:nvSpPr>
        <p:spPr>
          <a:xfrm>
            <a:off x="691515" y="1964690"/>
            <a:ext cx="11018704" cy="2781018"/>
          </a:xfrm>
          <a:prstGeom prst="rect">
            <a:avLst/>
          </a:prstGeom>
          <a:noFill/>
        </p:spPr>
        <p:txBody>
          <a:bodyPr wrap="square">
            <a:spAutoFit/>
          </a:bodyPr>
          <a:lstStyle/>
          <a:p>
            <a:pPr>
              <a:lnSpc>
                <a:spcPct val="114000"/>
              </a:lnSpc>
            </a:pPr>
            <a:r>
              <a:rPr lang="en-US" altLang="zh-CN" sz="2400" i="1" dirty="0">
                <a:solidFill>
                  <a:srgbClr val="0070C0"/>
                </a:solidFill>
                <a:latin typeface="Calibri" panose="020F0502020204030204" pitchFamily="34" charset="0"/>
                <a:cs typeface="Calibri" panose="020F0502020204030204" pitchFamily="34" charset="0"/>
              </a:rPr>
              <a:t>Choose the correct answer according to your understanding of the text.</a:t>
            </a:r>
          </a:p>
          <a:p>
            <a:pPr>
              <a:lnSpc>
                <a:spcPct val="114000"/>
              </a:lnSpc>
            </a:pPr>
            <a:endParaRPr lang="zh-CN" altLang="zh-CN" sz="2400" dirty="0">
              <a:solidFill>
                <a:srgbClr val="0070C0"/>
              </a:solidFill>
              <a:effectLst/>
              <a:latin typeface="Calibri" panose="020F0502020204030204" pitchFamily="34" charset="0"/>
              <a:ea typeface="等线" panose="02010600030101010101" pitchFamily="2" charset="-122"/>
              <a:cs typeface="Calibri" panose="020F0502020204030204" pitchFamily="34" charset="0"/>
            </a:endParaRPr>
          </a:p>
          <a:p>
            <a:r>
              <a:rPr lang="en-US" altLang="zh-CN" sz="2400" kern="100" dirty="0">
                <a:latin typeface="Calibri" panose="020F0502020204030204" pitchFamily="34" charset="0"/>
                <a:cs typeface="Calibri" panose="020F0502020204030204" pitchFamily="34" charset="0"/>
              </a:rPr>
              <a:t>5. </a:t>
            </a:r>
            <a:r>
              <a:rPr lang="en-US" altLang="zh-CN" sz="2400" dirty="0">
                <a:solidFill>
                  <a:srgbClr val="231F20"/>
                </a:solidFill>
              </a:rPr>
              <a:t>By “respond vs. react” (Para 10), the author suggests that </a:t>
            </a:r>
            <a:r>
              <a:rPr lang="en-US" altLang="zh-CN" sz="2400" dirty="0"/>
              <a:t>_______</a:t>
            </a:r>
            <a:r>
              <a:rPr lang="en-US" altLang="zh-CN" sz="2400" dirty="0">
                <a:solidFill>
                  <a:srgbClr val="817558"/>
                </a:solidFill>
              </a:rPr>
              <a:t> </a:t>
            </a:r>
            <a:r>
              <a:rPr lang="en-US" altLang="zh-CN" sz="2400" dirty="0">
                <a:solidFill>
                  <a:srgbClr val="231F20"/>
                </a:solidFill>
              </a:rPr>
              <a:t>. </a:t>
            </a:r>
            <a:endParaRPr lang="en-US" altLang="zh-CN" sz="2400" dirty="0"/>
          </a:p>
          <a:p>
            <a:r>
              <a:rPr lang="en-US" altLang="zh-CN" sz="2400" dirty="0">
                <a:solidFill>
                  <a:srgbClr val="231F20"/>
                </a:solidFill>
              </a:rPr>
              <a:t>    A. you follow your emotion when making decisions </a:t>
            </a:r>
            <a:endParaRPr lang="en-US" altLang="zh-CN" sz="2400" dirty="0"/>
          </a:p>
          <a:p>
            <a:r>
              <a:rPr lang="en-US" altLang="zh-CN" sz="2400" dirty="0">
                <a:solidFill>
                  <a:srgbClr val="231F20"/>
                </a:solidFill>
              </a:rPr>
              <a:t>    B. you calm down and think twice before making the final decision </a:t>
            </a:r>
            <a:endParaRPr lang="en-US" altLang="zh-CN" sz="2400" dirty="0"/>
          </a:p>
          <a:p>
            <a:r>
              <a:rPr lang="en-US" altLang="zh-CN" sz="2400" dirty="0">
                <a:solidFill>
                  <a:srgbClr val="231F20"/>
                </a:solidFill>
              </a:rPr>
              <a:t>    C. you follow strictly your schedule no matter what difficulties you meet </a:t>
            </a:r>
            <a:endParaRPr lang="en-US" altLang="zh-CN" sz="2400" dirty="0"/>
          </a:p>
          <a:p>
            <a:r>
              <a:rPr lang="en-US" altLang="zh-CN" sz="2400" dirty="0">
                <a:solidFill>
                  <a:srgbClr val="231F20"/>
                </a:solidFill>
              </a:rPr>
              <a:t>    D. you try to overcome a sudden fear by doing exercises</a:t>
            </a:r>
            <a:endParaRPr lang="zh-CN" altLang="zh-CN" sz="2400" kern="100" dirty="0">
              <a:cs typeface="Calibri" panose="020F0502020204030204" pitchFamily="34" charset="0"/>
            </a:endParaRPr>
          </a:p>
        </p:txBody>
      </p:sp>
      <p:sp>
        <p:nvSpPr>
          <p:cNvPr id="11" name="文本框 10"/>
          <p:cNvSpPr txBox="1"/>
          <p:nvPr/>
        </p:nvSpPr>
        <p:spPr>
          <a:xfrm>
            <a:off x="1552033" y="1453752"/>
            <a:ext cx="2912785" cy="461665"/>
          </a:xfrm>
          <a:prstGeom prst="rect">
            <a:avLst/>
          </a:prstGeom>
          <a:noFill/>
        </p:spPr>
        <p:txBody>
          <a:bodyPr wrap="none" rtlCol="0">
            <a:spAutoFit/>
          </a:bodyPr>
          <a:lstStyle/>
          <a:p>
            <a:pPr algn="l"/>
            <a:r>
              <a:rPr lang="en-US" altLang="zh-CN" sz="2400" b="1" dirty="0">
                <a:effectLst/>
                <a:latin typeface="Times New Roman" panose="02020603050405020304" pitchFamily="18" charset="0"/>
                <a:ea typeface="宋体" panose="02010600030101010101" pitchFamily="2" charset="-122"/>
              </a:rPr>
              <a:t>Text Comprehension</a:t>
            </a:r>
            <a:endParaRPr lang="zh-CN" altLang="en-US" sz="2400" b="1" dirty="0">
              <a:effectLst/>
              <a:latin typeface="Times New Roman" panose="02020603050405020304" pitchFamily="18" charset="0"/>
              <a:ea typeface="宋体" panose="02010600030101010101" pitchFamily="2" charset="-122"/>
            </a:endParaRPr>
          </a:p>
        </p:txBody>
      </p:sp>
      <p:pic>
        <p:nvPicPr>
          <p:cNvPr id="13" name="图片 12"/>
          <p:cNvPicPr>
            <a:picLocks noChangeAspect="1"/>
          </p:cNvPicPr>
          <p:nvPr/>
        </p:nvPicPr>
        <p:blipFill>
          <a:blip r:embed="rId2"/>
          <a:stretch>
            <a:fillRect/>
          </a:stretch>
        </p:blipFill>
        <p:spPr>
          <a:xfrm>
            <a:off x="911097" y="1457764"/>
            <a:ext cx="640936" cy="562294"/>
          </a:xfrm>
          <a:prstGeom prst="rect">
            <a:avLst/>
          </a:prstGeom>
        </p:spPr>
      </p:pic>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8" name="文本框 17"/>
          <p:cNvSpPr txBox="1"/>
          <p:nvPr/>
        </p:nvSpPr>
        <p:spPr>
          <a:xfrm>
            <a:off x="8607313" y="2728931"/>
            <a:ext cx="389850" cy="461665"/>
          </a:xfrm>
          <a:prstGeom prst="rect">
            <a:avLst/>
          </a:prstGeom>
          <a:noFill/>
        </p:spPr>
        <p:txBody>
          <a:bodyPr wrap="none" rtlCol="0">
            <a:spAutoFit/>
          </a:bodyPr>
          <a:lstStyle/>
          <a:p>
            <a:pPr algn="l"/>
            <a:r>
              <a:rPr lang="en-US" altLang="zh-CN" sz="2400" b="1" dirty="0">
                <a:solidFill>
                  <a:srgbClr val="C00000"/>
                </a:solidFill>
                <a:latin typeface="Times New Roman" panose="02020603050405020304" pitchFamily="18" charset="0"/>
                <a:ea typeface="宋体" panose="02010600030101010101" pitchFamily="2" charset="-122"/>
              </a:rPr>
              <a:t>B</a:t>
            </a:r>
            <a:endParaRPr lang="zh-CN" altLang="en-US" sz="2400" b="1" dirty="0">
              <a:solidFill>
                <a:srgbClr val="C00000"/>
              </a:solidFill>
              <a:effectLst/>
              <a:latin typeface="Times New Roman" panose="02020603050405020304" pitchFamily="18" charset="0"/>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2529923"/>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endPar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endParaRPr>
          </a:p>
          <a:p>
            <a:pPr algn="just">
              <a:lnSpc>
                <a:spcPct val="120000"/>
              </a:lnSpc>
            </a:pPr>
            <a:r>
              <a:rPr lang="en-US" altLang="zh-CN" sz="2400" dirty="0">
                <a:cs typeface="Calibri" panose="020F0502020204030204" pitchFamily="34" charset="0"/>
              </a:rPr>
              <a:t>1. </a:t>
            </a:r>
            <a:r>
              <a:rPr lang="en-US" altLang="zh-CN" sz="2400" dirty="0">
                <a:solidFill>
                  <a:srgbClr val="C00000"/>
                </a:solidFill>
              </a:rPr>
              <a:t>Make</a:t>
            </a:r>
            <a:r>
              <a:rPr lang="en-US" altLang="zh-CN" sz="2400" dirty="0"/>
              <a:t> these tools </a:t>
            </a:r>
            <a:r>
              <a:rPr lang="en-US" altLang="zh-CN" sz="2400" dirty="0">
                <a:solidFill>
                  <a:srgbClr val="C00000"/>
                </a:solidFill>
              </a:rPr>
              <a:t>into</a:t>
            </a:r>
            <a:r>
              <a:rPr lang="en-US" altLang="zh-CN" sz="2400" dirty="0"/>
              <a:t> an expression of your values ... (Para 1) </a:t>
            </a:r>
          </a:p>
          <a:p>
            <a:pPr algn="just">
              <a:lnSpc>
                <a:spcPct val="120000"/>
              </a:lnSpc>
            </a:pPr>
            <a:r>
              <a:rPr lang="en-US" altLang="zh-CN" sz="2400" dirty="0">
                <a:solidFill>
                  <a:srgbClr val="C00000"/>
                </a:solidFill>
              </a:rPr>
              <a:t>make sth. into sth.</a:t>
            </a:r>
            <a:r>
              <a:rPr lang="en-US" altLang="zh-CN" sz="2400" dirty="0"/>
              <a:t>: to change something into something else </a:t>
            </a:r>
          </a:p>
          <a:p>
            <a:pPr algn="just">
              <a:lnSpc>
                <a:spcPct val="120000"/>
              </a:lnSpc>
            </a:pPr>
            <a:r>
              <a:rPr lang="en-US" altLang="zh-CN" sz="2400" i="1" dirty="0"/>
              <a:t>e.g. </a:t>
            </a:r>
            <a:r>
              <a:rPr lang="en-US" altLang="zh-CN" sz="2400" dirty="0"/>
              <a:t>I’d like to make these pieces of wood into a sculpture. </a:t>
            </a: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2973122"/>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endPar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endParaRPr>
          </a:p>
          <a:p>
            <a:pPr algn="just">
              <a:lnSpc>
                <a:spcPct val="120000"/>
              </a:lnSpc>
            </a:pPr>
            <a:r>
              <a:rPr lang="en-US" altLang="zh-CN" sz="2400" dirty="0"/>
              <a:t>2. Try to keep these principles in mind as you schedule and </a:t>
            </a:r>
            <a:r>
              <a:rPr lang="en-US" altLang="zh-CN" sz="2400" dirty="0">
                <a:solidFill>
                  <a:srgbClr val="C00000"/>
                </a:solidFill>
              </a:rPr>
              <a:t>calendar</a:t>
            </a:r>
            <a:r>
              <a:rPr lang="en-US" altLang="zh-CN" sz="2400" dirty="0"/>
              <a:t> your time ... (Para 1) </a:t>
            </a:r>
          </a:p>
          <a:p>
            <a:pPr algn="just">
              <a:lnSpc>
                <a:spcPct val="120000"/>
              </a:lnSpc>
            </a:pPr>
            <a:r>
              <a:rPr lang="en-US" altLang="zh-CN" sz="2400" dirty="0">
                <a:solidFill>
                  <a:srgbClr val="C00000"/>
                </a:solidFill>
              </a:rPr>
              <a:t>calendar</a:t>
            </a:r>
            <a:r>
              <a:rPr lang="en-US" altLang="zh-CN" sz="2400" dirty="0"/>
              <a:t>: to plan an event to take place on a particular date </a:t>
            </a:r>
          </a:p>
          <a:p>
            <a:pPr algn="just">
              <a:lnSpc>
                <a:spcPct val="120000"/>
              </a:lnSpc>
            </a:pPr>
            <a:r>
              <a:rPr lang="en-US" altLang="zh-CN" sz="2400" i="1" dirty="0"/>
              <a:t>e.g. </a:t>
            </a:r>
            <a:r>
              <a:rPr lang="en-US" altLang="zh-CN" sz="2400" dirty="0"/>
              <a:t>I have just calendared a meeting for the 18th, but I have to move it to the 30th. </a:t>
            </a: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3416320"/>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endPar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endParaRPr>
          </a:p>
          <a:p>
            <a:pPr algn="just">
              <a:lnSpc>
                <a:spcPct val="120000"/>
              </a:lnSpc>
            </a:pPr>
            <a:r>
              <a:rPr lang="en-US" altLang="zh-CN" sz="2400" dirty="0"/>
              <a:t>3. Creating a schedule you can’t actually keep is </a:t>
            </a:r>
            <a:r>
              <a:rPr lang="en-US" altLang="zh-CN" sz="2400" dirty="0">
                <a:solidFill>
                  <a:srgbClr val="C00000"/>
                </a:solidFill>
              </a:rPr>
              <a:t>setting yourself up for</a:t>
            </a:r>
            <a:r>
              <a:rPr lang="en-US" altLang="zh-CN" sz="2400" dirty="0"/>
              <a:t> frustration. (Para 2) </a:t>
            </a:r>
          </a:p>
          <a:p>
            <a:pPr algn="just">
              <a:lnSpc>
                <a:spcPct val="120000"/>
              </a:lnSpc>
            </a:pPr>
            <a:r>
              <a:rPr lang="en-US" altLang="zh-CN" sz="2400" dirty="0">
                <a:solidFill>
                  <a:srgbClr val="C00000"/>
                </a:solidFill>
              </a:rPr>
              <a:t>set oneself up for sth.</a:t>
            </a:r>
            <a:r>
              <a:rPr lang="en-US" altLang="zh-CN" sz="2400" dirty="0"/>
              <a:t>: to bring something unpleasant or troublesome on oneself </a:t>
            </a:r>
          </a:p>
          <a:p>
            <a:pPr algn="just">
              <a:lnSpc>
                <a:spcPct val="120000"/>
              </a:lnSpc>
            </a:pPr>
            <a:r>
              <a:rPr lang="en-US" altLang="zh-CN" sz="2400" i="1" dirty="0"/>
              <a:t>e.g. </a:t>
            </a:r>
            <a:r>
              <a:rPr lang="en-US" altLang="zh-CN" sz="2400" dirty="0"/>
              <a:t>I just think you should manage your expectations about how the party will turn out, or you’ll set yourself up for disappointment</a:t>
            </a:r>
            <a:endParaRPr lang="en-US" altLang="zh-CN" sz="2400" dirty="0">
              <a:cs typeface="Calibri" panose="020F0502020204030204" pitchFamily="34" charset="0"/>
            </a:endParaRP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3416320"/>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endPar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endParaRPr>
          </a:p>
          <a:p>
            <a:pPr algn="just">
              <a:lnSpc>
                <a:spcPct val="120000"/>
              </a:lnSpc>
            </a:pPr>
            <a:r>
              <a:rPr lang="en-US" altLang="zh-CN" sz="2400" dirty="0"/>
              <a:t>4. Make an appointment with yourself for a particular time period, and when playing or working, set your purpose “I’ll </a:t>
            </a:r>
            <a:r>
              <a:rPr lang="en-US" altLang="zh-CN" sz="2400" dirty="0">
                <a:solidFill>
                  <a:srgbClr val="C00000"/>
                </a:solidFill>
              </a:rPr>
              <a:t>get the most out of </a:t>
            </a:r>
            <a:r>
              <a:rPr lang="en-US" altLang="zh-CN" sz="2400" dirty="0"/>
              <a:t>this time”. (Para 4) </a:t>
            </a:r>
          </a:p>
          <a:p>
            <a:pPr algn="just">
              <a:lnSpc>
                <a:spcPct val="120000"/>
              </a:lnSpc>
            </a:pPr>
            <a:r>
              <a:rPr lang="en-US" altLang="zh-CN" sz="2400" dirty="0">
                <a:solidFill>
                  <a:srgbClr val="C00000"/>
                </a:solidFill>
              </a:rPr>
              <a:t>get the most out of sth.</a:t>
            </a:r>
            <a:r>
              <a:rPr lang="en-US" altLang="zh-CN" sz="2400" dirty="0"/>
              <a:t>: to benefit from something as much as possible </a:t>
            </a:r>
          </a:p>
          <a:p>
            <a:pPr algn="just">
              <a:lnSpc>
                <a:spcPct val="120000"/>
              </a:lnSpc>
            </a:pPr>
            <a:r>
              <a:rPr lang="en-US" altLang="zh-CN" sz="2400" i="1" dirty="0"/>
              <a:t>e.g. </a:t>
            </a:r>
            <a:r>
              <a:rPr lang="en-US" altLang="zh-CN" sz="2400" dirty="0"/>
              <a:t>I really want you to get the most out of your college experience, so I think you should consider participating in more campus activities. </a:t>
            </a: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38485" cy="2529923"/>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endPar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endParaRPr>
          </a:p>
          <a:p>
            <a:pPr algn="just">
              <a:lnSpc>
                <a:spcPct val="120000"/>
              </a:lnSpc>
            </a:pPr>
            <a:r>
              <a:rPr lang="en-US" altLang="zh-CN" sz="2400" dirty="0"/>
              <a:t>5. With each switch we pay a cognitive cost and a time cost ... (Para 5) </a:t>
            </a:r>
          </a:p>
          <a:p>
            <a:pPr algn="just">
              <a:lnSpc>
                <a:spcPct val="120000"/>
              </a:lnSpc>
            </a:pPr>
            <a:r>
              <a:rPr lang="en-US" altLang="zh-CN" sz="2400" dirty="0">
                <a:solidFill>
                  <a:srgbClr val="C00000"/>
                </a:solidFill>
              </a:rPr>
              <a:t>Paraphrase</a:t>
            </a:r>
            <a:r>
              <a:rPr lang="en-US" altLang="zh-CN" sz="2400" dirty="0"/>
              <a:t>: Every time we change from one task to another, we not only have to work harder mentally, but also have to spend more time.</a:t>
            </a:r>
            <a:endParaRPr lang="en-US" altLang="zh-CN" sz="2400" dirty="0">
              <a:cs typeface="Calibri" panose="020F0502020204030204" pitchFamily="34" charset="0"/>
            </a:endParaRP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999040" cy="3416320"/>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endPar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endParaRPr>
          </a:p>
          <a:p>
            <a:pPr algn="just">
              <a:lnSpc>
                <a:spcPct val="120000"/>
              </a:lnSpc>
            </a:pPr>
            <a:r>
              <a:rPr lang="en-US" altLang="zh-CN" sz="2400" dirty="0"/>
              <a:t>6. </a:t>
            </a:r>
            <a:r>
              <a:rPr lang="en-US" altLang="zh-CN" sz="2400" dirty="0">
                <a:solidFill>
                  <a:srgbClr val="C00000"/>
                </a:solidFill>
              </a:rPr>
              <a:t>Block out </a:t>
            </a:r>
            <a:r>
              <a:rPr lang="en-US" altLang="zh-CN" sz="2400" dirty="0"/>
              <a:t>time—devote, on a regular basis, </a:t>
            </a:r>
            <a:r>
              <a:rPr lang="en-US" altLang="zh-CN" sz="2400" dirty="0">
                <a:solidFill>
                  <a:srgbClr val="C00000"/>
                </a:solidFill>
              </a:rPr>
              <a:t>chunks of</a:t>
            </a:r>
            <a:r>
              <a:rPr lang="en-US" altLang="zh-CN" sz="2400" dirty="0"/>
              <a:t> time to a specific class. (Para 6) </a:t>
            </a:r>
          </a:p>
          <a:p>
            <a:pPr algn="just">
              <a:lnSpc>
                <a:spcPct val="120000"/>
              </a:lnSpc>
            </a:pPr>
            <a:r>
              <a:rPr lang="en-US" altLang="zh-CN" sz="2400" dirty="0">
                <a:solidFill>
                  <a:srgbClr val="C00000"/>
                </a:solidFill>
              </a:rPr>
              <a:t>block out</a:t>
            </a:r>
            <a:r>
              <a:rPr lang="en-US" altLang="zh-CN" sz="2400" dirty="0"/>
              <a:t>: to lay something out carefully; to map out the details of something </a:t>
            </a:r>
          </a:p>
          <a:p>
            <a:pPr algn="just">
              <a:lnSpc>
                <a:spcPct val="120000"/>
              </a:lnSpc>
            </a:pPr>
            <a:r>
              <a:rPr lang="en-US" altLang="zh-CN" sz="2400" i="1" dirty="0"/>
              <a:t>e.g. </a:t>
            </a:r>
            <a:r>
              <a:rPr lang="en-US" altLang="zh-CN" sz="2400" dirty="0"/>
              <a:t>Let me block out this project for you right now. </a:t>
            </a:r>
          </a:p>
          <a:p>
            <a:pPr algn="just">
              <a:lnSpc>
                <a:spcPct val="120000"/>
              </a:lnSpc>
            </a:pPr>
            <a:r>
              <a:rPr lang="en-US" altLang="zh-CN" sz="2400" dirty="0">
                <a:solidFill>
                  <a:srgbClr val="C00000"/>
                </a:solidFill>
              </a:rPr>
              <a:t>a chunk of sth.</a:t>
            </a:r>
            <a:r>
              <a:rPr lang="en-US" altLang="zh-CN" sz="2400" dirty="0"/>
              <a:t>: a part of something, especially a large part </a:t>
            </a:r>
          </a:p>
          <a:p>
            <a:pPr algn="just">
              <a:lnSpc>
                <a:spcPct val="120000"/>
              </a:lnSpc>
            </a:pPr>
            <a:r>
              <a:rPr lang="en-US" altLang="zh-CN" sz="2400" i="1" dirty="0"/>
              <a:t>e.g. </a:t>
            </a:r>
            <a:r>
              <a:rPr lang="en-US" altLang="zh-CN" sz="2400" dirty="0"/>
              <a:t>Three hours is quite a chunk of my working day. </a:t>
            </a: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794430" y="1594473"/>
            <a:ext cx="10419670" cy="830997"/>
          </a:xfrm>
          <a:prstGeom prst="rect">
            <a:avLst/>
          </a:prstGeom>
          <a:noFill/>
        </p:spPr>
        <p:txBody>
          <a:bodyPr wrap="square" rtlCol="0">
            <a:spAutoFit/>
          </a:bodyPr>
          <a:lstStyle/>
          <a:p>
            <a:r>
              <a:rPr lang="en-US" altLang="zh-CN" sz="2400" i="1" dirty="0">
                <a:solidFill>
                  <a:srgbClr val="0070C0"/>
                </a:solidFill>
              </a:rPr>
              <a:t>1. Listen to the passage about the value of time and the significance of time management. </a:t>
            </a:r>
            <a:r>
              <a:rPr lang="en-US" altLang="zh-CN" sz="2400" i="1" kern="1800" dirty="0">
                <a:solidFill>
                  <a:srgbClr val="0070C0"/>
                </a:solidFill>
              </a:rPr>
              <a:t>Fill in the blanks according to what you hear. </a:t>
            </a:r>
            <a:endParaRPr lang="zh-CN" altLang="en-US" sz="2400" i="1" dirty="0">
              <a:solidFill>
                <a:srgbClr val="0070C0"/>
              </a:solidFill>
            </a:endParaRPr>
          </a:p>
        </p:txBody>
      </p:sp>
      <p:sp>
        <p:nvSpPr>
          <p:cNvPr id="5" name="矩形 4"/>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6" name="矩形 5"/>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5175885"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Pre-reading Discussion</a:t>
            </a:r>
          </a:p>
        </p:txBody>
      </p:sp>
      <p:grpSp>
        <p:nvGrpSpPr>
          <p:cNvPr id="31" name="组合 30"/>
          <p:cNvGrpSpPr/>
          <p:nvPr/>
        </p:nvGrpSpPr>
        <p:grpSpPr>
          <a:xfrm>
            <a:off x="867550" y="283464"/>
            <a:ext cx="1179420" cy="1051559"/>
            <a:chOff x="1313" y="323"/>
            <a:chExt cx="2280" cy="2032"/>
          </a:xfrm>
        </p:grpSpPr>
        <p:grpSp>
          <p:nvGrpSpPr>
            <p:cNvPr id="32" name="组合 158"/>
            <p:cNvGrpSpPr/>
            <p:nvPr/>
          </p:nvGrpSpPr>
          <p:grpSpPr>
            <a:xfrm>
              <a:off x="1313" y="323"/>
              <a:ext cx="2280" cy="2032"/>
              <a:chOff x="3720691" y="2824413"/>
              <a:chExt cx="1341120" cy="1209172"/>
            </a:xfrm>
          </p:grpSpPr>
          <p:sp>
            <p:nvSpPr>
              <p:cNvPr id="3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3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3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34" name="图片 33"/>
            <p:cNvPicPr>
              <a:picLocks noChangeAspect="1"/>
            </p:cNvPicPr>
            <p:nvPr/>
          </p:nvPicPr>
          <p:blipFill>
            <a:blip r:embed="rId4"/>
            <a:stretch>
              <a:fillRect/>
            </a:stretch>
          </p:blipFill>
          <p:spPr>
            <a:xfrm>
              <a:off x="1635" y="568"/>
              <a:ext cx="1538" cy="1537"/>
            </a:xfrm>
            <a:prstGeom prst="rect">
              <a:avLst/>
            </a:prstGeom>
            <a:noFill/>
            <a:ln w="9525">
              <a:noFill/>
            </a:ln>
          </p:spPr>
        </p:pic>
      </p:grpSp>
      <p:pic>
        <p:nvPicPr>
          <p:cNvPr id="25" name="Pre-reading discussio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18905" y="1958921"/>
            <a:ext cx="539960" cy="578588"/>
          </a:xfrm>
          <a:prstGeom prst="rect">
            <a:avLst/>
          </a:prstGeom>
        </p:spPr>
      </p:pic>
      <p:sp>
        <p:nvSpPr>
          <p:cNvPr id="30" name="文本框 29"/>
          <p:cNvSpPr txBox="1"/>
          <p:nvPr/>
        </p:nvSpPr>
        <p:spPr>
          <a:xfrm>
            <a:off x="770270" y="3025624"/>
            <a:ext cx="10748904" cy="1200329"/>
          </a:xfrm>
          <a:prstGeom prst="rect">
            <a:avLst/>
          </a:prstGeom>
          <a:noFill/>
        </p:spPr>
        <p:txBody>
          <a:bodyPr wrap="square">
            <a:spAutoFit/>
          </a:bodyPr>
          <a:lstStyle/>
          <a:p>
            <a:pPr algn="just"/>
            <a:r>
              <a:rPr lang="en-US" altLang="zh-CN" sz="2400" dirty="0">
                <a:effectLst/>
              </a:rPr>
              <a:t>If you fail to use the day’s deposit, the loss is yours. There is no going back. There is no drawing against the (9) ________. You must live in the present—on today’s deposit. Invest it so as to get the utmost in health and happiness and (10) ________. </a:t>
            </a:r>
            <a:endParaRPr lang="en-US" altLang="zh-CN" sz="2400" dirty="0"/>
          </a:p>
        </p:txBody>
      </p:sp>
      <p:sp>
        <p:nvSpPr>
          <p:cNvPr id="37" name="文本框 36"/>
          <p:cNvSpPr txBox="1"/>
          <p:nvPr/>
        </p:nvSpPr>
        <p:spPr>
          <a:xfrm>
            <a:off x="10052029" y="3715026"/>
            <a:ext cx="1464137" cy="461665"/>
          </a:xfrm>
          <a:prstGeom prst="rect">
            <a:avLst/>
          </a:prstGeom>
          <a:noFill/>
        </p:spPr>
        <p:txBody>
          <a:bodyPr wrap="square">
            <a:spAutoFit/>
          </a:bodyPr>
          <a:lstStyle/>
          <a:p>
            <a:pPr algn="just"/>
            <a:r>
              <a:rPr lang="en-US" altLang="zh-CN" sz="2400" dirty="0">
                <a:solidFill>
                  <a:srgbClr val="C00000"/>
                </a:solidFill>
                <a:effectLst/>
              </a:rPr>
              <a:t>success</a:t>
            </a:r>
            <a:endParaRPr lang="zh-CN" altLang="en-US" sz="2400" dirty="0">
              <a:solidFill>
                <a:srgbClr val="C00000"/>
              </a:solidFill>
            </a:endParaRPr>
          </a:p>
        </p:txBody>
      </p:sp>
      <p:sp>
        <p:nvSpPr>
          <p:cNvPr id="52" name="文本框 51"/>
          <p:cNvSpPr txBox="1"/>
          <p:nvPr/>
        </p:nvSpPr>
        <p:spPr>
          <a:xfrm>
            <a:off x="4557096" y="3357430"/>
            <a:ext cx="1233453" cy="461665"/>
          </a:xfrm>
          <a:prstGeom prst="rect">
            <a:avLst/>
          </a:prstGeom>
          <a:noFill/>
        </p:spPr>
        <p:txBody>
          <a:bodyPr wrap="square">
            <a:spAutoFit/>
          </a:bodyPr>
          <a:lstStyle/>
          <a:p>
            <a:pPr algn="just"/>
            <a:r>
              <a:rPr lang="en-US" altLang="zh-CN" sz="2400" dirty="0">
                <a:solidFill>
                  <a:srgbClr val="C00000"/>
                </a:solidFill>
                <a:effectLst/>
              </a:rPr>
              <a:t>morrow </a:t>
            </a:r>
            <a:endParaRPr lang="en-US" altLang="zh-CN" sz="2400" dirty="0">
              <a:solidFill>
                <a:srgbClr val="C00000"/>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3100" fill="hold"/>
                                        <p:tgtEl>
                                          <p:spTgt spid="25"/>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25"/>
                </p:tgtEl>
              </p:cMediaNode>
            </p:audio>
          </p:childTnLst>
        </p:cTn>
      </p:par>
    </p:tnLst>
    <p:bldLst>
      <p:bldP spid="37" grpId="0"/>
      <p:bldP spid="52"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713904" cy="2973122"/>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endPar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endParaRPr>
          </a:p>
          <a:p>
            <a:pPr algn="just">
              <a:lnSpc>
                <a:spcPct val="120000"/>
              </a:lnSpc>
            </a:pPr>
            <a:r>
              <a:rPr lang="en-US" altLang="zh-CN" sz="2400" dirty="0"/>
              <a:t>7. ... schedule the things that are most important to you first thing in the day, or at the first available time slot. (Para 7) </a:t>
            </a:r>
          </a:p>
          <a:p>
            <a:pPr algn="just">
              <a:lnSpc>
                <a:spcPct val="120000"/>
              </a:lnSpc>
            </a:pPr>
            <a:r>
              <a:rPr lang="en-US" altLang="zh-CN" sz="2400" dirty="0">
                <a:solidFill>
                  <a:srgbClr val="C00000"/>
                </a:solidFill>
              </a:rPr>
              <a:t>Paraphrase</a:t>
            </a:r>
            <a:r>
              <a:rPr lang="en-US" altLang="zh-CN" sz="2400" dirty="0"/>
              <a:t>: Put the most important things on the top of your list, or plan to do them as soon as possible. </a:t>
            </a: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Text Analysis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16" name="文本框 15"/>
          <p:cNvSpPr txBox="1"/>
          <p:nvPr/>
        </p:nvSpPr>
        <p:spPr>
          <a:xfrm>
            <a:off x="6272956" y="1156600"/>
            <a:ext cx="4457700" cy="521970"/>
          </a:xfrm>
          <a:prstGeom prst="rect">
            <a:avLst/>
          </a:prstGeom>
          <a:solidFill>
            <a:sysClr val="window" lastClr="FFFFFF"/>
          </a:solidFill>
          <a:ln w="15875" cap="flat" cmpd="sng" algn="ctr">
            <a:noFill/>
            <a:prstDash val="solid"/>
          </a:ln>
          <a:effec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4" name="文本框 3"/>
          <p:cNvSpPr txBox="1"/>
          <p:nvPr/>
        </p:nvSpPr>
        <p:spPr>
          <a:xfrm>
            <a:off x="691515" y="1678305"/>
            <a:ext cx="10841724" cy="3416320"/>
          </a:xfrm>
          <a:prstGeom prst="rect">
            <a:avLst/>
          </a:prstGeom>
          <a:noFill/>
        </p:spPr>
        <p:txBody>
          <a:bodyPr wrap="square">
            <a:spAutoFit/>
          </a:bodyPr>
          <a:lstStyle/>
          <a:p>
            <a:pPr marL="342900" indent="-342900" algn="l">
              <a:buFont typeface="Wingdings" panose="05000000000000000000" pitchFamily="2" charset="2"/>
              <a:buChar char="u"/>
            </a:pPr>
            <a:endParaRPr lang="en-US" altLang="zh-CN" sz="2400" dirty="0">
              <a:latin typeface="Calibri" panose="020F0502020204030204" pitchFamily="34" charset="0"/>
              <a:ea typeface="宋体" panose="02010600030101010101" pitchFamily="2" charset="-122"/>
              <a:cs typeface="Calibri" panose="020F0502020204030204" pitchFamily="34" charset="0"/>
            </a:endParaRPr>
          </a:p>
          <a:p>
            <a:r>
              <a:rPr lang="en-US" altLang="zh-CN" sz="2400" b="1" dirty="0">
                <a:latin typeface="Calibri" panose="020F0502020204030204" pitchFamily="34" charset="0"/>
                <a:ea typeface="宋体" panose="02010600030101010101" pitchFamily="2" charset="-122"/>
                <a:cs typeface="Calibri" panose="020F0502020204030204" pitchFamily="34" charset="0"/>
              </a:rPr>
              <a:t>           </a:t>
            </a:r>
            <a:r>
              <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rPr>
              <a:t>Zooming in</a:t>
            </a:r>
          </a:p>
          <a:p>
            <a:endParaRPr lang="en-US" altLang="zh-CN" sz="2400" b="1" dirty="0">
              <a:solidFill>
                <a:srgbClr val="874694"/>
              </a:solidFill>
              <a:latin typeface="Calibri" panose="020F0502020204030204" pitchFamily="34" charset="0"/>
              <a:ea typeface="宋体" panose="02010600030101010101" pitchFamily="2" charset="-122"/>
              <a:cs typeface="Calibri" panose="020F0502020204030204" pitchFamily="34" charset="0"/>
            </a:endParaRPr>
          </a:p>
          <a:p>
            <a:pPr>
              <a:lnSpc>
                <a:spcPct val="120000"/>
              </a:lnSpc>
            </a:pPr>
            <a:r>
              <a:rPr lang="en-US" altLang="zh-CN" sz="2400" dirty="0"/>
              <a:t>8. Anything that gets scheduled later in the day has a greater chance of getting interrupted, put off and never gotten to. (Para 7) </a:t>
            </a:r>
          </a:p>
          <a:p>
            <a:pPr>
              <a:lnSpc>
                <a:spcPct val="120000"/>
              </a:lnSpc>
            </a:pPr>
            <a:r>
              <a:rPr lang="en-US" altLang="zh-CN" sz="2400" dirty="0">
                <a:solidFill>
                  <a:srgbClr val="C00000"/>
                </a:solidFill>
              </a:rPr>
              <a:t>Paraphrase</a:t>
            </a:r>
            <a:r>
              <a:rPr lang="en-US" altLang="zh-CN" sz="2400" dirty="0"/>
              <a:t>: If you plan something quite late in the day, it is more likely that something else comes up so you cannot concentrate on what you have planned, or you may have to delay it, and even fail to do it at all.</a:t>
            </a:r>
          </a:p>
        </p:txBody>
      </p:sp>
      <p:pic>
        <p:nvPicPr>
          <p:cNvPr id="5" name="图片 4"/>
          <p:cNvPicPr>
            <a:picLocks noChangeAspect="1"/>
          </p:cNvPicPr>
          <p:nvPr/>
        </p:nvPicPr>
        <p:blipFill>
          <a:blip r:embed="rId2"/>
          <a:stretch>
            <a:fillRect/>
          </a:stretch>
        </p:blipFill>
        <p:spPr>
          <a:xfrm>
            <a:off x="786002" y="1949889"/>
            <a:ext cx="640936" cy="562294"/>
          </a:xfrm>
          <a:prstGeom prst="rect">
            <a:avLst/>
          </a:prstGeom>
        </p:spPr>
      </p:pic>
      <p:grpSp>
        <p:nvGrpSpPr>
          <p:cNvPr id="17" name="组合 16"/>
          <p:cNvGrpSpPr/>
          <p:nvPr/>
        </p:nvGrpSpPr>
        <p:grpSpPr>
          <a:xfrm>
            <a:off x="867550" y="283464"/>
            <a:ext cx="1179420" cy="1051559"/>
            <a:chOff x="1313" y="323"/>
            <a:chExt cx="2280" cy="2032"/>
          </a:xfrm>
        </p:grpSpPr>
        <p:grpSp>
          <p:nvGrpSpPr>
            <p:cNvPr id="18" name="组合 158"/>
            <p:cNvGrpSpPr/>
            <p:nvPr/>
          </p:nvGrpSpPr>
          <p:grpSpPr>
            <a:xfrm>
              <a:off x="1313" y="323"/>
              <a:ext cx="2280" cy="2032"/>
              <a:chOff x="3720691" y="2824413"/>
              <a:chExt cx="1341120" cy="1209172"/>
            </a:xfrm>
          </p:grpSpPr>
          <p:sp>
            <p:nvSpPr>
              <p:cNvPr id="21"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2"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19"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0" name="图片 19"/>
            <p:cNvPicPr>
              <a:picLocks noChangeAspect="1"/>
            </p:cNvPicPr>
            <p:nvPr/>
          </p:nvPicPr>
          <p:blipFill>
            <a:blip r:embed="rId3"/>
            <a:stretch>
              <a:fillRect/>
            </a:stretch>
          </p:blipFill>
          <p:spPr>
            <a:xfrm>
              <a:off x="1635" y="568"/>
              <a:ext cx="1538" cy="1537"/>
            </a:xfrm>
            <a:prstGeom prst="rect">
              <a:avLst/>
            </a:prstGeom>
            <a:noFill/>
            <a:ln w="9525">
              <a:noFill/>
            </a:ln>
          </p:spPr>
        </p:pic>
      </p:grpSp>
      <p:sp>
        <p:nvSpPr>
          <p:cNvPr id="15" name="动作按钮: 后退或前一项 14">
            <a:hlinkClick r:id="rId4" action="ppaction://hlinksldjump" highlightClick="1"/>
          </p:cNvPr>
          <p:cNvSpPr/>
          <p:nvPr/>
        </p:nvSpPr>
        <p:spPr>
          <a:xfrm>
            <a:off x="10984513" y="5753599"/>
            <a:ext cx="467139" cy="52319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random/>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636905" y="1431925"/>
            <a:ext cx="11074400" cy="829945"/>
          </a:xfrm>
          <a:prstGeom prst="rect">
            <a:avLst/>
          </a:prstGeom>
          <a:noFill/>
        </p:spPr>
        <p:txBody>
          <a:bodyPr wrap="square">
            <a:spAutoFit/>
          </a:bodyPr>
          <a:lstStyle/>
          <a:p>
            <a:r>
              <a:rPr lang="en-US" altLang="zh-CN" sz="2400" i="1" dirty="0">
                <a:solidFill>
                  <a:srgbClr val="0070C0"/>
                </a:solidFill>
                <a:latin typeface="Calibri" panose="020F0502020204030204" pitchFamily="34" charset="0"/>
                <a:cs typeface="Calibri" panose="020F0502020204030204" pitchFamily="34" charset="0"/>
              </a:rPr>
              <a:t>Fill in the blanks with words from the word bank. None of the words can be used more than once. Change the form when necessary. </a:t>
            </a:r>
            <a:endParaRPr lang="zh-CN" altLang="zh-CN" sz="2400" dirty="0">
              <a:solidFill>
                <a:srgbClr val="0070C0"/>
              </a:solidFill>
              <a:latin typeface="Calibri" panose="020F0502020204030204" pitchFamily="34" charset="0"/>
              <a:ea typeface="等线" panose="02010600030101010101" pitchFamily="2" charset="-122"/>
              <a:cs typeface="Calibri" panose="020F0502020204030204" pitchFamily="34" charset="0"/>
            </a:endParaRPr>
          </a:p>
        </p:txBody>
      </p:sp>
      <p:grpSp>
        <p:nvGrpSpPr>
          <p:cNvPr id="21" name="组合 20"/>
          <p:cNvGrpSpPr/>
          <p:nvPr/>
        </p:nvGrpSpPr>
        <p:grpSpPr>
          <a:xfrm>
            <a:off x="867550" y="283464"/>
            <a:ext cx="1179420" cy="1051559"/>
            <a:chOff x="1313" y="323"/>
            <a:chExt cx="2280" cy="2032"/>
          </a:xfrm>
        </p:grpSpPr>
        <p:grpSp>
          <p:nvGrpSpPr>
            <p:cNvPr id="22" name="组合 158"/>
            <p:cNvGrpSpPr/>
            <p:nvPr/>
          </p:nvGrpSpPr>
          <p:grpSpPr>
            <a:xfrm>
              <a:off x="1313" y="323"/>
              <a:ext cx="2280" cy="2032"/>
              <a:chOff x="3720691" y="2824413"/>
              <a:chExt cx="1341120" cy="1209172"/>
            </a:xfrm>
          </p:grpSpPr>
          <p:sp>
            <p:nvSpPr>
              <p:cNvPr id="2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4" name="图片 23"/>
            <p:cNvPicPr>
              <a:picLocks noChangeAspect="1"/>
            </p:cNvPicPr>
            <p:nvPr/>
          </p:nvPicPr>
          <p:blipFill>
            <a:blip r:embed="rId2"/>
            <a:stretch>
              <a:fillRect/>
            </a:stretch>
          </p:blipFill>
          <p:spPr>
            <a:xfrm>
              <a:off x="1635" y="568"/>
              <a:ext cx="1538" cy="1537"/>
            </a:xfrm>
            <a:prstGeom prst="rect">
              <a:avLst/>
            </a:prstGeom>
            <a:noFill/>
            <a:ln w="9525">
              <a:noFill/>
            </a:ln>
          </p:spPr>
        </p:pic>
      </p:grpSp>
      <p:pic>
        <p:nvPicPr>
          <p:cNvPr id="4" name="图片 3"/>
          <p:cNvPicPr>
            <a:picLocks noChangeAspect="1"/>
          </p:cNvPicPr>
          <p:nvPr/>
        </p:nvPicPr>
        <p:blipFill>
          <a:blip r:embed="rId3"/>
          <a:stretch>
            <a:fillRect/>
          </a:stretch>
        </p:blipFill>
        <p:spPr>
          <a:xfrm>
            <a:off x="773360" y="2192593"/>
            <a:ext cx="2402459" cy="4262284"/>
          </a:xfrm>
          <a:prstGeom prst="rect">
            <a:avLst/>
          </a:prstGeom>
        </p:spPr>
      </p:pic>
      <p:sp>
        <p:nvSpPr>
          <p:cNvPr id="27" name="文本框 26"/>
          <p:cNvSpPr txBox="1"/>
          <p:nvPr/>
        </p:nvSpPr>
        <p:spPr>
          <a:xfrm>
            <a:off x="10385952" y="4088615"/>
            <a:ext cx="1585212" cy="910377"/>
          </a:xfrm>
          <a:prstGeom prst="rect">
            <a:avLst/>
          </a:prstGeom>
          <a:noFill/>
        </p:spPr>
        <p:txBody>
          <a:bodyPr wrap="square">
            <a:spAutoFit/>
          </a:bodyPr>
          <a:lstStyle/>
          <a:p>
            <a:pPr algn="l">
              <a:lnSpc>
                <a:spcPct val="114000"/>
              </a:lnSpc>
            </a:pPr>
            <a:endParaRPr lang="en-US" altLang="zh-CN" sz="2400" b="1" dirty="0">
              <a:solidFill>
                <a:srgbClr val="C00000"/>
              </a:solidFill>
              <a:latin typeface="Calibri" panose="020F0502020204030204" pitchFamily="34" charset="0"/>
              <a:ea typeface="宋体" panose="02010600030101010101" pitchFamily="2" charset="-122"/>
              <a:cs typeface="Calibri" panose="020F0502020204030204" pitchFamily="34" charset="0"/>
            </a:endParaRPr>
          </a:p>
          <a:p>
            <a:pPr>
              <a:lnSpc>
                <a:spcPct val="114000"/>
              </a:lnSpc>
            </a:pPr>
            <a:r>
              <a:rPr lang="en-US" altLang="zh-CN" sz="2400" dirty="0">
                <a:solidFill>
                  <a:srgbClr val="C00000"/>
                </a:solidFill>
              </a:rPr>
              <a:t>brutally</a:t>
            </a:r>
            <a:endParaRPr lang="en-US" altLang="zh-CN" sz="2400" b="1" dirty="0">
              <a:solidFill>
                <a:srgbClr val="C00000"/>
              </a:solidFill>
              <a:latin typeface="Calibri" panose="020F0502020204030204" pitchFamily="34" charset="0"/>
              <a:ea typeface="宋体" panose="02010600030101010101" pitchFamily="2" charset="-122"/>
              <a:cs typeface="Calibri" panose="020F0502020204030204" pitchFamily="34" charset="0"/>
            </a:endParaRPr>
          </a:p>
        </p:txBody>
      </p:sp>
      <p:sp>
        <p:nvSpPr>
          <p:cNvPr id="28" name="文本框 27"/>
          <p:cNvSpPr txBox="1"/>
          <p:nvPr/>
        </p:nvSpPr>
        <p:spPr>
          <a:xfrm>
            <a:off x="3445744" y="2380455"/>
            <a:ext cx="8073515" cy="3785652"/>
          </a:xfrm>
          <a:prstGeom prst="rect">
            <a:avLst/>
          </a:prstGeom>
          <a:noFill/>
        </p:spPr>
        <p:txBody>
          <a:bodyPr wrap="square">
            <a:spAutoFit/>
          </a:bodyPr>
          <a:lstStyle/>
          <a:p>
            <a:pPr algn="just"/>
            <a:r>
              <a:rPr lang="en-US" altLang="zh-CN" sz="2400" dirty="0">
                <a:effectLst/>
              </a:rPr>
              <a:t>1. You have a legal __________ to inform the police about the crash. </a:t>
            </a:r>
            <a:endParaRPr lang="en-US" altLang="zh-CN" sz="2400" dirty="0"/>
          </a:p>
          <a:p>
            <a:pPr algn="just"/>
            <a:r>
              <a:rPr lang="en-US" altLang="zh-CN" sz="2400" dirty="0">
                <a:effectLst/>
              </a:rPr>
              <a:t>2</a:t>
            </a:r>
            <a:r>
              <a:rPr lang="en-US" altLang="zh-CN" sz="2400" dirty="0"/>
              <a:t>.</a:t>
            </a:r>
            <a:r>
              <a:rPr lang="en-US" altLang="zh-CN" sz="2400" dirty="0">
                <a:effectLst/>
              </a:rPr>
              <a:t> __________ bombing was used to destroy enemy airbases and armaments factories without causing civilian casualties. </a:t>
            </a:r>
            <a:endParaRPr lang="en-US" altLang="zh-CN" sz="2400" dirty="0"/>
          </a:p>
          <a:p>
            <a:pPr algn="just"/>
            <a:r>
              <a:rPr lang="en-US" altLang="zh-CN" sz="2400" dirty="0">
                <a:effectLst/>
              </a:rPr>
              <a:t>3. Her __________ in her work is so great that she thinks about nothing else. </a:t>
            </a:r>
            <a:endParaRPr lang="en-US" altLang="zh-CN" sz="2400" dirty="0"/>
          </a:p>
          <a:p>
            <a:pPr algn="just"/>
            <a:r>
              <a:rPr lang="en-US" altLang="zh-CN" sz="2400" dirty="0">
                <a:effectLst/>
              </a:rPr>
              <a:t>4. The early morning air in the Arctic settlement can be ______ cold. </a:t>
            </a:r>
            <a:endParaRPr lang="en-US" altLang="zh-CN" sz="2400" dirty="0"/>
          </a:p>
          <a:p>
            <a:pPr algn="just"/>
            <a:r>
              <a:rPr lang="en-US" altLang="zh-CN" sz="2400" dirty="0">
                <a:effectLst/>
              </a:rPr>
              <a:t>5. Some airlines have cancelled less popular routes in an effort to __________ profits.</a:t>
            </a:r>
            <a:endParaRPr lang="zh-CN" altLang="zh-CN" sz="2400" kern="100" dirty="0">
              <a:effectLst/>
              <a:ea typeface="宋体" panose="02010600030101010101" pitchFamily="2" charset="-122"/>
              <a:cs typeface="Calibri" panose="020F0502020204030204" pitchFamily="34" charset="0"/>
            </a:endParaRPr>
          </a:p>
        </p:txBody>
      </p:sp>
      <p:sp>
        <p:nvSpPr>
          <p:cNvPr id="29" name="文本框 28"/>
          <p:cNvSpPr txBox="1"/>
          <p:nvPr/>
        </p:nvSpPr>
        <p:spPr>
          <a:xfrm>
            <a:off x="3954522" y="5670885"/>
            <a:ext cx="1466030" cy="461665"/>
          </a:xfrm>
          <a:prstGeom prst="rect">
            <a:avLst/>
          </a:prstGeom>
          <a:noFill/>
        </p:spPr>
        <p:txBody>
          <a:bodyPr wrap="square">
            <a:spAutoFit/>
          </a:bodyPr>
          <a:lstStyle/>
          <a:p>
            <a:r>
              <a:rPr lang="en-US" altLang="zh-CN" sz="2400" dirty="0">
                <a:solidFill>
                  <a:srgbClr val="C00000"/>
                </a:solidFill>
                <a:effectLst/>
              </a:rPr>
              <a:t>obligation </a:t>
            </a:r>
            <a:endParaRPr lang="zh-CN" altLang="en-US" sz="2400" dirty="0">
              <a:solidFill>
                <a:srgbClr val="C00000"/>
              </a:solidFill>
            </a:endParaRPr>
          </a:p>
        </p:txBody>
      </p:sp>
      <p:sp>
        <p:nvSpPr>
          <p:cNvPr id="30" name="文本框 29"/>
          <p:cNvSpPr txBox="1"/>
          <p:nvPr/>
        </p:nvSpPr>
        <p:spPr>
          <a:xfrm>
            <a:off x="3934787" y="3113703"/>
            <a:ext cx="1439029" cy="461665"/>
          </a:xfrm>
          <a:prstGeom prst="rect">
            <a:avLst/>
          </a:prstGeom>
          <a:noFill/>
        </p:spPr>
        <p:txBody>
          <a:bodyPr wrap="square">
            <a:spAutoFit/>
          </a:bodyPr>
          <a:lstStyle/>
          <a:p>
            <a:r>
              <a:rPr lang="en-US" altLang="zh-CN" sz="2400" dirty="0">
                <a:solidFill>
                  <a:srgbClr val="C00000"/>
                </a:solidFill>
                <a:effectLst/>
              </a:rPr>
              <a:t>Precision</a:t>
            </a:r>
            <a:endParaRPr lang="zh-CN" altLang="en-US" sz="2400" dirty="0">
              <a:solidFill>
                <a:srgbClr val="C00000"/>
              </a:solidFill>
            </a:endParaRPr>
          </a:p>
        </p:txBody>
      </p:sp>
      <p:sp>
        <p:nvSpPr>
          <p:cNvPr id="31" name="文本框 30"/>
          <p:cNvSpPr txBox="1"/>
          <p:nvPr/>
        </p:nvSpPr>
        <p:spPr>
          <a:xfrm>
            <a:off x="4402145" y="3857782"/>
            <a:ext cx="1546465" cy="461665"/>
          </a:xfrm>
          <a:prstGeom prst="rect">
            <a:avLst/>
          </a:prstGeom>
          <a:noFill/>
        </p:spPr>
        <p:txBody>
          <a:bodyPr wrap="square">
            <a:spAutoFit/>
          </a:bodyPr>
          <a:lstStyle/>
          <a:p>
            <a:r>
              <a:rPr lang="en-US" altLang="zh-CN" sz="2400" dirty="0">
                <a:solidFill>
                  <a:srgbClr val="C00000"/>
                </a:solidFill>
                <a:effectLst/>
              </a:rPr>
              <a:t>absorption </a:t>
            </a:r>
            <a:endParaRPr lang="zh-CN" altLang="en-US" sz="2400" dirty="0">
              <a:solidFill>
                <a:srgbClr val="C00000"/>
              </a:solidFill>
            </a:endParaRPr>
          </a:p>
        </p:txBody>
      </p:sp>
      <p:sp>
        <p:nvSpPr>
          <p:cNvPr id="32" name="文本框 31"/>
          <p:cNvSpPr txBox="1"/>
          <p:nvPr/>
        </p:nvSpPr>
        <p:spPr>
          <a:xfrm>
            <a:off x="5948610" y="2351312"/>
            <a:ext cx="1546465" cy="461665"/>
          </a:xfrm>
          <a:prstGeom prst="rect">
            <a:avLst/>
          </a:prstGeom>
          <a:noFill/>
        </p:spPr>
        <p:txBody>
          <a:bodyPr wrap="square">
            <a:spAutoFit/>
          </a:bodyPr>
          <a:lstStyle/>
          <a:p>
            <a:r>
              <a:rPr lang="en-US" altLang="zh-CN" sz="2400" dirty="0">
                <a:solidFill>
                  <a:srgbClr val="C00000"/>
                </a:solidFill>
                <a:effectLst/>
              </a:rPr>
              <a:t>obligation </a:t>
            </a:r>
            <a:endParaRPr lang="zh-CN" altLang="en-US" sz="2400" dirty="0">
              <a:solidFill>
                <a:srgbClr val="C00000"/>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p:bldP spid="30" grpId="0"/>
      <p:bldP spid="31" grpId="0"/>
      <p:bldP spid="3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39903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B</a:t>
            </a:r>
          </a:p>
        </p:txBody>
      </p:sp>
      <p:sp>
        <p:nvSpPr>
          <p:cNvPr id="9" name="文本框 8"/>
          <p:cNvSpPr txBox="1"/>
          <p:nvPr/>
        </p:nvSpPr>
        <p:spPr>
          <a:xfrm>
            <a:off x="6972742" y="578965"/>
            <a:ext cx="4457700" cy="52197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spAutoFit/>
          </a:bodyPr>
          <a:lstStyle/>
          <a:p>
            <a:pPr marL="342900" indent="-342900" algn="l">
              <a:buFont typeface="Wingdings" panose="05000000000000000000" pitchFamily="2" charset="2"/>
              <a:buChar char="u"/>
            </a:pPr>
            <a:r>
              <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sym typeface="+mn-ea"/>
              </a:rPr>
              <a:t>Language Focus</a:t>
            </a:r>
            <a:endParaRPr lang="en-US" altLang="zh-CN" sz="2800" b="1" dirty="0">
              <a:solidFill>
                <a:srgbClr val="00B050"/>
              </a:solidFill>
              <a:latin typeface="Bradley Hand ITC" panose="03070402050302030203" pitchFamily="66" charset="0"/>
              <a:ea typeface="宋体" panose="02010600030101010101" pitchFamily="2" charset="-122"/>
              <a:cs typeface="Calibri" panose="020F0502020204030204" pitchFamily="34" charset="0"/>
            </a:endParaRPr>
          </a:p>
        </p:txBody>
      </p:sp>
      <p:sp>
        <p:nvSpPr>
          <p:cNvPr id="6" name="文本框 5"/>
          <p:cNvSpPr txBox="1"/>
          <p:nvPr/>
        </p:nvSpPr>
        <p:spPr>
          <a:xfrm>
            <a:off x="636905" y="1431925"/>
            <a:ext cx="11074400" cy="829945"/>
          </a:xfrm>
          <a:prstGeom prst="rect">
            <a:avLst/>
          </a:prstGeom>
          <a:noFill/>
        </p:spPr>
        <p:txBody>
          <a:bodyPr wrap="square">
            <a:spAutoFit/>
          </a:bodyPr>
          <a:lstStyle/>
          <a:p>
            <a:r>
              <a:rPr lang="en-US" altLang="zh-CN" sz="2400" i="1" dirty="0">
                <a:solidFill>
                  <a:srgbClr val="0070C0"/>
                </a:solidFill>
                <a:latin typeface="Calibri" panose="020F0502020204030204" pitchFamily="34" charset="0"/>
                <a:cs typeface="Calibri" panose="020F0502020204030204" pitchFamily="34" charset="0"/>
              </a:rPr>
              <a:t>Fill in the blanks with words from the word bank. None of the words can be used more than once. Change the form when necessary. </a:t>
            </a:r>
            <a:endParaRPr lang="zh-CN" altLang="zh-CN" sz="2400" dirty="0">
              <a:solidFill>
                <a:srgbClr val="0070C0"/>
              </a:solidFill>
              <a:latin typeface="Calibri" panose="020F0502020204030204" pitchFamily="34" charset="0"/>
              <a:ea typeface="等线" panose="02010600030101010101" pitchFamily="2" charset="-122"/>
              <a:cs typeface="Calibri" panose="020F0502020204030204" pitchFamily="34" charset="0"/>
            </a:endParaRPr>
          </a:p>
        </p:txBody>
      </p:sp>
      <p:grpSp>
        <p:nvGrpSpPr>
          <p:cNvPr id="21" name="组合 20"/>
          <p:cNvGrpSpPr/>
          <p:nvPr/>
        </p:nvGrpSpPr>
        <p:grpSpPr>
          <a:xfrm>
            <a:off x="867550" y="283464"/>
            <a:ext cx="1179420" cy="1051559"/>
            <a:chOff x="1313" y="323"/>
            <a:chExt cx="2280" cy="2032"/>
          </a:xfrm>
        </p:grpSpPr>
        <p:grpSp>
          <p:nvGrpSpPr>
            <p:cNvPr id="22" name="组合 158"/>
            <p:cNvGrpSpPr/>
            <p:nvPr/>
          </p:nvGrpSpPr>
          <p:grpSpPr>
            <a:xfrm>
              <a:off x="1313" y="323"/>
              <a:ext cx="2280" cy="2032"/>
              <a:chOff x="3720691" y="2824413"/>
              <a:chExt cx="1341120" cy="1209172"/>
            </a:xfrm>
          </p:grpSpPr>
          <p:sp>
            <p:nvSpPr>
              <p:cNvPr id="25"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6"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3"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4" name="图片 23"/>
            <p:cNvPicPr>
              <a:picLocks noChangeAspect="1"/>
            </p:cNvPicPr>
            <p:nvPr/>
          </p:nvPicPr>
          <p:blipFill>
            <a:blip r:embed="rId2"/>
            <a:stretch>
              <a:fillRect/>
            </a:stretch>
          </p:blipFill>
          <p:spPr>
            <a:xfrm>
              <a:off x="1635" y="568"/>
              <a:ext cx="1538" cy="1537"/>
            </a:xfrm>
            <a:prstGeom prst="rect">
              <a:avLst/>
            </a:prstGeom>
            <a:noFill/>
            <a:ln w="9525">
              <a:noFill/>
            </a:ln>
          </p:spPr>
        </p:pic>
      </p:grpSp>
      <p:pic>
        <p:nvPicPr>
          <p:cNvPr id="4" name="图片 3"/>
          <p:cNvPicPr>
            <a:picLocks noChangeAspect="1"/>
          </p:cNvPicPr>
          <p:nvPr/>
        </p:nvPicPr>
        <p:blipFill>
          <a:blip r:embed="rId3"/>
          <a:stretch>
            <a:fillRect/>
          </a:stretch>
        </p:blipFill>
        <p:spPr>
          <a:xfrm>
            <a:off x="773360" y="2192593"/>
            <a:ext cx="2402459" cy="4262284"/>
          </a:xfrm>
          <a:prstGeom prst="rect">
            <a:avLst/>
          </a:prstGeom>
        </p:spPr>
      </p:pic>
      <p:sp>
        <p:nvSpPr>
          <p:cNvPr id="20" name="文本框 19"/>
          <p:cNvSpPr txBox="1"/>
          <p:nvPr/>
        </p:nvSpPr>
        <p:spPr>
          <a:xfrm>
            <a:off x="3504738" y="2617292"/>
            <a:ext cx="8073515" cy="3046988"/>
          </a:xfrm>
          <a:prstGeom prst="rect">
            <a:avLst/>
          </a:prstGeom>
          <a:noFill/>
        </p:spPr>
        <p:txBody>
          <a:bodyPr wrap="square">
            <a:spAutoFit/>
          </a:bodyPr>
          <a:lstStyle/>
          <a:p>
            <a:pPr algn="just"/>
            <a:r>
              <a:rPr lang="en-US" altLang="zh-CN" sz="2400" kern="100" dirty="0">
                <a:effectLst/>
                <a:ea typeface="宋体" panose="02010600030101010101" pitchFamily="2" charset="-122"/>
                <a:cs typeface="Calibri" panose="020F0502020204030204" pitchFamily="34" charset="0"/>
              </a:rPr>
              <a:t>6. </a:t>
            </a:r>
            <a:r>
              <a:rPr lang="en-US" altLang="zh-CN" sz="2400" dirty="0">
                <a:solidFill>
                  <a:srgbClr val="231F20"/>
                </a:solidFill>
                <a:effectLst/>
              </a:rPr>
              <a:t>There seems to be a lack of </a:t>
            </a:r>
            <a:r>
              <a:rPr lang="en-US" altLang="zh-CN" sz="2400" dirty="0">
                <a:effectLst/>
              </a:rPr>
              <a:t>__________</a:t>
            </a:r>
            <a:r>
              <a:rPr lang="en-US" altLang="zh-CN" sz="2400" dirty="0">
                <a:solidFill>
                  <a:srgbClr val="231F20"/>
                </a:solidFill>
                <a:effectLst/>
              </a:rPr>
              <a:t> among the employees. </a:t>
            </a:r>
            <a:endParaRPr lang="en-US" altLang="zh-CN" sz="2400" dirty="0"/>
          </a:p>
          <a:p>
            <a:pPr algn="just"/>
            <a:r>
              <a:rPr lang="en-US" altLang="zh-CN" sz="2400" dirty="0">
                <a:effectLst/>
              </a:rPr>
              <a:t>7</a:t>
            </a:r>
            <a:r>
              <a:rPr lang="en-US" altLang="zh-CN" sz="2400" dirty="0"/>
              <a:t>.</a:t>
            </a:r>
            <a:r>
              <a:rPr lang="en-US" altLang="zh-CN" sz="2400" dirty="0">
                <a:solidFill>
                  <a:srgbClr val="C35A58"/>
                </a:solidFill>
                <a:effectLst/>
              </a:rPr>
              <a:t> </a:t>
            </a:r>
            <a:r>
              <a:rPr lang="en-US" altLang="zh-CN" sz="2400" dirty="0">
                <a:solidFill>
                  <a:srgbClr val="231F20"/>
                </a:solidFill>
                <a:effectLst/>
              </a:rPr>
              <a:t>He has decided to </a:t>
            </a:r>
            <a:r>
              <a:rPr lang="en-US" altLang="zh-CN" sz="2400" dirty="0">
                <a:effectLst/>
              </a:rPr>
              <a:t>__________ </a:t>
            </a:r>
            <a:r>
              <a:rPr lang="en-US" altLang="zh-CN" sz="2400" dirty="0">
                <a:solidFill>
                  <a:srgbClr val="231F20"/>
                </a:solidFill>
                <a:effectLst/>
              </a:rPr>
              <a:t>the team by bringing in a lot of new, young players. </a:t>
            </a:r>
            <a:endParaRPr lang="en-US" altLang="zh-CN" sz="2400" dirty="0"/>
          </a:p>
          <a:p>
            <a:pPr algn="just"/>
            <a:r>
              <a:rPr lang="en-US" altLang="zh-CN" sz="2400" dirty="0">
                <a:effectLst/>
              </a:rPr>
              <a:t>8. </a:t>
            </a:r>
            <a:r>
              <a:rPr lang="en-US" altLang="zh-CN" sz="2400" dirty="0">
                <a:solidFill>
                  <a:srgbClr val="231F20"/>
                </a:solidFill>
                <a:effectLst/>
              </a:rPr>
              <a:t>The film  </a:t>
            </a:r>
            <a:r>
              <a:rPr lang="en-US" altLang="zh-CN" sz="2400" dirty="0">
                <a:effectLst/>
              </a:rPr>
              <a:t>__________ </a:t>
            </a:r>
            <a:r>
              <a:rPr lang="en-US" altLang="zh-CN" sz="2400" dirty="0">
                <a:solidFill>
                  <a:srgbClr val="231F20"/>
                </a:solidFill>
                <a:effectLst/>
              </a:rPr>
              <a:t>elements of fantasy and science fiction. </a:t>
            </a:r>
            <a:endParaRPr lang="en-US" altLang="zh-CN" sz="2400" dirty="0"/>
          </a:p>
          <a:p>
            <a:pPr algn="just"/>
            <a:r>
              <a:rPr lang="en-US" altLang="zh-CN" sz="2400" dirty="0">
                <a:effectLst/>
              </a:rPr>
              <a:t>9. </a:t>
            </a:r>
            <a:r>
              <a:rPr lang="en-US" altLang="zh-CN" sz="2400" dirty="0">
                <a:solidFill>
                  <a:srgbClr val="231F20"/>
                </a:solidFill>
                <a:effectLst/>
              </a:rPr>
              <a:t>I can turn the television off if you find it a </a:t>
            </a:r>
            <a:r>
              <a:rPr lang="en-US" altLang="zh-CN" sz="2400" dirty="0">
                <a:effectLst/>
              </a:rPr>
              <a:t> __________</a:t>
            </a:r>
            <a:r>
              <a:rPr lang="en-US" altLang="zh-CN" sz="2400" dirty="0">
                <a:solidFill>
                  <a:srgbClr val="231F20"/>
                </a:solidFill>
                <a:effectLst/>
              </a:rPr>
              <a:t>. </a:t>
            </a:r>
            <a:endParaRPr lang="en-US" altLang="zh-CN" sz="2400" dirty="0"/>
          </a:p>
          <a:p>
            <a:pPr algn="just"/>
            <a:r>
              <a:rPr lang="en-US" altLang="zh-CN" sz="2400" dirty="0">
                <a:effectLst/>
              </a:rPr>
              <a:t>10. </a:t>
            </a:r>
            <a:r>
              <a:rPr lang="en-US" altLang="zh-CN" sz="2400" dirty="0">
                <a:solidFill>
                  <a:srgbClr val="231F20"/>
                </a:solidFill>
                <a:effectLst/>
              </a:rPr>
              <a:t>They walked along the road together until they reached the </a:t>
            </a:r>
            <a:endParaRPr lang="en-US" altLang="zh-CN" sz="2400" dirty="0"/>
          </a:p>
          <a:p>
            <a:pPr algn="just"/>
            <a:r>
              <a:rPr lang="en-US" altLang="zh-CN" sz="2400" dirty="0">
                <a:solidFill>
                  <a:srgbClr val="231F20"/>
                </a:solidFill>
                <a:effectLst/>
              </a:rPr>
              <a:t>village, but then their paths </a:t>
            </a:r>
            <a:r>
              <a:rPr lang="en-US" altLang="zh-CN" sz="2400" dirty="0">
                <a:effectLst/>
              </a:rPr>
              <a:t> __________</a:t>
            </a:r>
            <a:r>
              <a:rPr lang="en-US" altLang="zh-CN" sz="2400" dirty="0">
                <a:solidFill>
                  <a:srgbClr val="231F20"/>
                </a:solidFill>
                <a:effectLst/>
              </a:rPr>
              <a:t>.</a:t>
            </a:r>
            <a:endParaRPr lang="zh-CN" altLang="zh-CN" sz="2400" kern="100" dirty="0">
              <a:effectLst/>
              <a:ea typeface="宋体" panose="02010600030101010101" pitchFamily="2" charset="-122"/>
              <a:cs typeface="Calibri" panose="020F0502020204030204" pitchFamily="34" charset="0"/>
            </a:endParaRPr>
          </a:p>
        </p:txBody>
      </p:sp>
      <p:sp>
        <p:nvSpPr>
          <p:cNvPr id="33" name="文本框 32"/>
          <p:cNvSpPr txBox="1"/>
          <p:nvPr/>
        </p:nvSpPr>
        <p:spPr>
          <a:xfrm>
            <a:off x="8207276" y="2598978"/>
            <a:ext cx="1695587" cy="461665"/>
          </a:xfrm>
          <a:prstGeom prst="rect">
            <a:avLst/>
          </a:prstGeom>
          <a:noFill/>
        </p:spPr>
        <p:txBody>
          <a:bodyPr wrap="square">
            <a:spAutoFit/>
          </a:bodyPr>
          <a:lstStyle/>
          <a:p>
            <a:r>
              <a:rPr lang="en-US" altLang="zh-CN" sz="2400" dirty="0">
                <a:solidFill>
                  <a:srgbClr val="C00000"/>
                </a:solidFill>
                <a:effectLst/>
              </a:rPr>
              <a:t> motivation </a:t>
            </a:r>
            <a:endParaRPr lang="zh-CN" altLang="en-US" sz="2400" dirty="0">
              <a:solidFill>
                <a:srgbClr val="C00000"/>
              </a:solidFill>
            </a:endParaRPr>
          </a:p>
        </p:txBody>
      </p:sp>
      <p:sp>
        <p:nvSpPr>
          <p:cNvPr id="34" name="文本框 33"/>
          <p:cNvSpPr txBox="1"/>
          <p:nvPr/>
        </p:nvSpPr>
        <p:spPr>
          <a:xfrm>
            <a:off x="6245891" y="3312804"/>
            <a:ext cx="1840312" cy="461665"/>
          </a:xfrm>
          <a:prstGeom prst="rect">
            <a:avLst/>
          </a:prstGeom>
          <a:noFill/>
        </p:spPr>
        <p:txBody>
          <a:bodyPr wrap="square">
            <a:spAutoFit/>
          </a:bodyPr>
          <a:lstStyle/>
          <a:p>
            <a:r>
              <a:rPr lang="en-US" altLang="zh-CN" sz="2400" dirty="0">
                <a:solidFill>
                  <a:srgbClr val="C00000"/>
                </a:solidFill>
                <a:effectLst/>
              </a:rPr>
              <a:t> rejuvenate </a:t>
            </a:r>
            <a:endParaRPr lang="zh-CN" altLang="en-US" sz="2400" dirty="0">
              <a:solidFill>
                <a:srgbClr val="C00000"/>
              </a:solidFill>
            </a:endParaRPr>
          </a:p>
        </p:txBody>
      </p:sp>
      <p:sp>
        <p:nvSpPr>
          <p:cNvPr id="35" name="文本框 34"/>
          <p:cNvSpPr txBox="1"/>
          <p:nvPr/>
        </p:nvSpPr>
        <p:spPr>
          <a:xfrm>
            <a:off x="4913955" y="4052398"/>
            <a:ext cx="1846890" cy="461665"/>
          </a:xfrm>
          <a:prstGeom prst="rect">
            <a:avLst/>
          </a:prstGeom>
          <a:noFill/>
        </p:spPr>
        <p:txBody>
          <a:bodyPr wrap="square">
            <a:spAutoFit/>
          </a:bodyPr>
          <a:lstStyle/>
          <a:p>
            <a:r>
              <a:rPr lang="en-US" altLang="zh-CN" sz="2400" dirty="0">
                <a:solidFill>
                  <a:srgbClr val="C00000"/>
                </a:solidFill>
                <a:effectLst/>
              </a:rPr>
              <a:t>incorporates</a:t>
            </a:r>
            <a:endParaRPr lang="zh-CN" altLang="en-US" sz="2400" dirty="0">
              <a:solidFill>
                <a:srgbClr val="C00000"/>
              </a:solidFill>
            </a:endParaRPr>
          </a:p>
        </p:txBody>
      </p:sp>
      <p:sp>
        <p:nvSpPr>
          <p:cNvPr id="36" name="文本框 35"/>
          <p:cNvSpPr txBox="1"/>
          <p:nvPr/>
        </p:nvSpPr>
        <p:spPr>
          <a:xfrm>
            <a:off x="9103585" y="4404195"/>
            <a:ext cx="1623224" cy="461665"/>
          </a:xfrm>
          <a:prstGeom prst="rect">
            <a:avLst/>
          </a:prstGeom>
          <a:noFill/>
        </p:spPr>
        <p:txBody>
          <a:bodyPr wrap="square">
            <a:spAutoFit/>
          </a:bodyPr>
          <a:lstStyle/>
          <a:p>
            <a:r>
              <a:rPr lang="en-US" altLang="zh-CN" sz="2400" dirty="0">
                <a:solidFill>
                  <a:srgbClr val="C00000"/>
                </a:solidFill>
                <a:effectLst/>
              </a:rPr>
              <a:t>distraction</a:t>
            </a:r>
            <a:endParaRPr lang="zh-CN" altLang="en-US" sz="2400" dirty="0">
              <a:solidFill>
                <a:srgbClr val="C00000"/>
              </a:solidFill>
            </a:endParaRPr>
          </a:p>
        </p:txBody>
      </p:sp>
      <p:sp>
        <p:nvSpPr>
          <p:cNvPr id="37" name="文本框 36"/>
          <p:cNvSpPr txBox="1"/>
          <p:nvPr/>
        </p:nvSpPr>
        <p:spPr>
          <a:xfrm>
            <a:off x="7320640" y="5177748"/>
            <a:ext cx="1531126" cy="461665"/>
          </a:xfrm>
          <a:prstGeom prst="rect">
            <a:avLst/>
          </a:prstGeom>
          <a:noFill/>
        </p:spPr>
        <p:txBody>
          <a:bodyPr wrap="square">
            <a:spAutoFit/>
          </a:bodyPr>
          <a:lstStyle/>
          <a:p>
            <a:r>
              <a:rPr lang="en-US" altLang="zh-CN" sz="2400" dirty="0">
                <a:solidFill>
                  <a:srgbClr val="C00000"/>
                </a:solidFill>
                <a:effectLst/>
              </a:rPr>
              <a:t>diverged</a:t>
            </a:r>
            <a:endParaRPr lang="zh-CN" altLang="en-US" sz="2400" dirty="0">
              <a:solidFill>
                <a:srgbClr val="C00000"/>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P spid="3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92480" y="2228671"/>
            <a:ext cx="10327804" cy="1200329"/>
          </a:xfrm>
          <a:prstGeom prst="rect">
            <a:avLst/>
          </a:prstGeom>
          <a:noFill/>
        </p:spPr>
        <p:txBody>
          <a:bodyPr wrap="square">
            <a:spAutoFit/>
          </a:bodyPr>
          <a:lstStyle/>
          <a:p>
            <a:r>
              <a:rPr lang="en-US" altLang="zh-CN" sz="2400" i="1" dirty="0">
                <a:solidFill>
                  <a:srgbClr val="0070C0"/>
                </a:solidFill>
                <a:latin typeface="Calibri" panose="020F0502020204030204" pitchFamily="34" charset="0"/>
                <a:cs typeface="Calibri" panose="020F0502020204030204" pitchFamily="34" charset="0"/>
              </a:rPr>
              <a:t>2. </a:t>
            </a:r>
            <a:r>
              <a:rPr lang="en-US" altLang="zh-CN" sz="2400" i="1" dirty="0">
                <a:solidFill>
                  <a:srgbClr val="0070C0"/>
                </a:solidFill>
              </a:rPr>
              <a:t>Do you make use of the “money” in your bank account effectively? What have you learned from the above comparisons? What else would you compare time to? </a:t>
            </a:r>
          </a:p>
          <a:p>
            <a:r>
              <a:rPr lang="en-US" altLang="zh-CN" sz="2400" i="1" dirty="0">
                <a:solidFill>
                  <a:srgbClr val="0070C0"/>
                </a:solidFill>
              </a:rPr>
              <a:t>Work in groups to use another thing to describe time.</a:t>
            </a:r>
            <a:endParaRPr lang="zh-CN" altLang="zh-CN" sz="2400" i="1" dirty="0">
              <a:solidFill>
                <a:srgbClr val="0070C0"/>
              </a:solidFill>
              <a:ea typeface="等线" panose="02010600030101010101" pitchFamily="2" charset="-122"/>
              <a:cs typeface="Calibri" panose="020F0502020204030204" pitchFamily="34" charset="0"/>
            </a:endParaRPr>
          </a:p>
        </p:txBody>
      </p:sp>
      <p:pic>
        <p:nvPicPr>
          <p:cNvPr id="8"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1012759" y="3846647"/>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6"/>
          <p:cNvSpPr>
            <a:spLocks noChangeArrowheads="1"/>
          </p:cNvSpPr>
          <p:nvPr/>
        </p:nvSpPr>
        <p:spPr bwMode="auto">
          <a:xfrm>
            <a:off x="1533377" y="3846647"/>
            <a:ext cx="7364413" cy="457200"/>
          </a:xfrm>
          <a:prstGeom prst="rect">
            <a:avLst/>
          </a:prstGeom>
          <a:noFill/>
          <a:ln>
            <a:noFill/>
          </a:ln>
          <a:effectLst/>
          <a:extLst>
            <a:ext uri="{909E8E84-426E-40DD-AFC4-6F175D3DCCD1}">
              <a14:hiddenFill xmlns:a14="http://schemas.microsoft.com/office/drawing/2010/main">
                <a:solidFill>
                  <a:srgbClr val="FEA50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just" eaLnBrk="0" hangingPunct="0">
              <a:spcAft>
                <a:spcPct val="40000"/>
              </a:spcAft>
              <a:buFont typeface="Wingdings" panose="05000000000000000000" pitchFamily="2" charset="2"/>
              <a:buNone/>
            </a:pPr>
            <a:r>
              <a:rPr lang="en-US" altLang="zh-CN" sz="2400" dirty="0">
                <a:solidFill>
                  <a:srgbClr val="000000"/>
                </a:solidFill>
                <a:ea typeface="宋体" panose="02010600030101010101" pitchFamily="2" charset="-122"/>
                <a:cs typeface="Arial" panose="020B0604020202020204" pitchFamily="34" charset="0"/>
              </a:rPr>
              <a:t>Open for discussion.</a:t>
            </a:r>
          </a:p>
        </p:txBody>
      </p:sp>
      <p:sp>
        <p:nvSpPr>
          <p:cNvPr id="11" name="动作按钮: 转到主页 10">
            <a:hlinkClick r:id="rId3" action="ppaction://hlinksldjump" highlightClick="1"/>
          </p:cNvPr>
          <p:cNvSpPr/>
          <p:nvPr/>
        </p:nvSpPr>
        <p:spPr>
          <a:xfrm>
            <a:off x="10828846" y="5615609"/>
            <a:ext cx="705678" cy="545459"/>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页脚占位符 2"/>
          <p:cNvSpPr>
            <a:spLocks noGrp="1"/>
          </p:cNvSpPr>
          <p:nvPr>
            <p:ph type="ftr" sz="quarter" idx="4294967295"/>
          </p:nvPr>
        </p:nvSpPr>
        <p:spPr>
          <a:xfrm>
            <a:off x="3686185" y="6459785"/>
            <a:ext cx="4822804" cy="365125"/>
          </a:xfrm>
          <a:prstGeom prst="rect">
            <a:avLst/>
          </a:prstGeom>
        </p:spPr>
        <p:txBody>
          <a:bodyPr/>
          <a:lstStyle/>
          <a:p>
            <a:r>
              <a:rPr lang="zh-CN" altLang="en-US"/>
              <a:t>华东师范大学出版社</a:t>
            </a:r>
          </a:p>
        </p:txBody>
      </p:sp>
      <p:sp>
        <p:nvSpPr>
          <p:cNvPr id="4" name="矩形 3"/>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6" name="矩形 5"/>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5175885"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Pre-reading Discussion</a:t>
            </a:r>
          </a:p>
        </p:txBody>
      </p:sp>
      <p:grpSp>
        <p:nvGrpSpPr>
          <p:cNvPr id="20" name="组合 19"/>
          <p:cNvGrpSpPr/>
          <p:nvPr/>
        </p:nvGrpSpPr>
        <p:grpSpPr>
          <a:xfrm>
            <a:off x="867550" y="283464"/>
            <a:ext cx="1179420" cy="1051559"/>
            <a:chOff x="1313" y="323"/>
            <a:chExt cx="2280" cy="2032"/>
          </a:xfrm>
        </p:grpSpPr>
        <p:grpSp>
          <p:nvGrpSpPr>
            <p:cNvPr id="21" name="组合 158"/>
            <p:cNvGrpSpPr/>
            <p:nvPr/>
          </p:nvGrpSpPr>
          <p:grpSpPr>
            <a:xfrm>
              <a:off x="1313" y="323"/>
              <a:ext cx="2280" cy="2032"/>
              <a:chOff x="3720691" y="2824413"/>
              <a:chExt cx="1341120" cy="1209172"/>
            </a:xfrm>
          </p:grpSpPr>
          <p:sp>
            <p:nvSpPr>
              <p:cNvPr id="24"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5"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2"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3" name="图片 22"/>
            <p:cNvPicPr>
              <a:picLocks noChangeAspect="1"/>
            </p:cNvPicPr>
            <p:nvPr/>
          </p:nvPicPr>
          <p:blipFill>
            <a:blip r:embed="rId4"/>
            <a:stretch>
              <a:fillRect/>
            </a:stretch>
          </p:blipFill>
          <p:spPr>
            <a:xfrm>
              <a:off x="1635" y="568"/>
              <a:ext cx="1538" cy="1537"/>
            </a:xfrm>
            <a:prstGeom prst="rect">
              <a:avLst/>
            </a:prstGeom>
            <a:noFill/>
            <a:ln w="9525">
              <a:noFill/>
            </a:ln>
          </p:spPr>
        </p:pic>
      </p:grpSp>
    </p:spTree>
  </p:cSld>
  <p:clrMapOvr>
    <a:masterClrMapping/>
  </p:clrMapOvr>
  <p:transition>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2525252" y="1531339"/>
            <a:ext cx="7418848" cy="461665"/>
          </a:xfrm>
          <a:prstGeom prst="rect">
            <a:avLst/>
          </a:prstGeom>
          <a:solidFill>
            <a:srgbClr val="E2DFCC"/>
          </a:solidFill>
          <a:effectLst/>
        </p:spPr>
        <p:style>
          <a:lnRef idx="0">
            <a:scrgbClr r="0" g="0" b="0"/>
          </a:lnRef>
          <a:fillRef idx="1002">
            <a:schemeClr val="lt2"/>
          </a:fillRef>
          <a:effectRef idx="0">
            <a:scrgbClr r="0" g="0" b="0"/>
          </a:effectRef>
          <a:fontRef idx="major"/>
        </p:style>
        <p:txBody>
          <a:bodyPr wrap="square" rtlCol="0">
            <a:spAutoFit/>
          </a:bodyPr>
          <a:lstStyle/>
          <a:p>
            <a:r>
              <a:rPr lang="en-US" altLang="zh-CN" sz="2400" dirty="0">
                <a:latin typeface="Calibri" panose="020F0502020204030204" pitchFamily="34" charset="0"/>
                <a:cs typeface="Calibri" panose="020F0502020204030204" pitchFamily="34" charset="0"/>
              </a:rPr>
              <a:t>Time Flies When You Are Having…Fun</a:t>
            </a:r>
          </a:p>
        </p:txBody>
      </p:sp>
      <p:sp>
        <p:nvSpPr>
          <p:cNvPr id="32" name="直角上箭头 31"/>
          <p:cNvSpPr/>
          <p:nvPr/>
        </p:nvSpPr>
        <p:spPr>
          <a:xfrm rot="5400000">
            <a:off x="6562725" y="5125720"/>
            <a:ext cx="658495" cy="658495"/>
          </a:xfrm>
          <a:prstGeom prst="bentUpArrow">
            <a:avLst/>
          </a:prstGeom>
          <a:solidFill>
            <a:schemeClr val="accent1">
              <a:lumMod val="40000"/>
              <a:lumOff val="60000"/>
            </a:schemeClr>
          </a:solidFill>
          <a:ln>
            <a:noFill/>
          </a:ln>
          <a:effectLst>
            <a:outerShdw blurRad="50800" dist="38100" dir="2700000" algn="tl"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直角上箭头 30"/>
          <p:cNvSpPr/>
          <p:nvPr/>
        </p:nvSpPr>
        <p:spPr>
          <a:xfrm rot="5400000">
            <a:off x="5230495" y="4368800"/>
            <a:ext cx="658495" cy="658495"/>
          </a:xfrm>
          <a:prstGeom prst="bentUpArrow">
            <a:avLst/>
          </a:prstGeom>
          <a:solidFill>
            <a:schemeClr val="accent1">
              <a:lumMod val="40000"/>
              <a:lumOff val="60000"/>
            </a:schemeClr>
          </a:solidFill>
          <a:ln>
            <a:noFill/>
          </a:ln>
          <a:effectLst>
            <a:outerShdw blurRad="50800" dist="38100" dir="2700000" algn="tl"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 name="直角上箭头 29"/>
          <p:cNvSpPr/>
          <p:nvPr/>
        </p:nvSpPr>
        <p:spPr>
          <a:xfrm rot="5400000">
            <a:off x="3898900" y="3620135"/>
            <a:ext cx="658495" cy="658495"/>
          </a:xfrm>
          <a:prstGeom prst="bentUpArrow">
            <a:avLst/>
          </a:prstGeom>
          <a:solidFill>
            <a:schemeClr val="accent1">
              <a:lumMod val="40000"/>
              <a:lumOff val="60000"/>
            </a:schemeClr>
          </a:solidFill>
          <a:ln>
            <a:noFill/>
          </a:ln>
          <a:effectLst>
            <a:outerShdw blurRad="50800" dist="38100" dir="2700000" algn="tl"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9" name="直角上箭头 28"/>
          <p:cNvSpPr/>
          <p:nvPr/>
        </p:nvSpPr>
        <p:spPr>
          <a:xfrm rot="5400000">
            <a:off x="2525395" y="2875280"/>
            <a:ext cx="658495" cy="658495"/>
          </a:xfrm>
          <a:prstGeom prst="bentUpArrow">
            <a:avLst/>
          </a:prstGeom>
          <a:solidFill>
            <a:schemeClr val="accent1">
              <a:lumMod val="40000"/>
              <a:lumOff val="60000"/>
            </a:schemeClr>
          </a:solidFill>
          <a:ln>
            <a:noFill/>
          </a:ln>
          <a:effectLst>
            <a:outerShdw blurRad="50800" dist="38100" dir="2700000" algn="tl" rotWithShape="0">
              <a:prstClr val="black">
                <a:alpha val="40000"/>
              </a:prstClr>
            </a:out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 name="矩形 1"/>
          <p:cNvSpPr/>
          <p:nvPr/>
        </p:nvSpPr>
        <p:spPr>
          <a:xfrm>
            <a:off x="2856230" y="539750"/>
            <a:ext cx="9336405" cy="584200"/>
          </a:xfrm>
          <a:prstGeom prst="rect">
            <a:avLst/>
          </a:prstGeom>
          <a:solidFill>
            <a:sysClr val="windowText" lastClr="000000">
              <a:lumMod val="75000"/>
              <a:lumOff val="25000"/>
            </a:sysClr>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000"/>
              </a:solidFill>
              <a:effectLst/>
              <a:uLnTx/>
              <a:uFillTx/>
              <a:latin typeface="Calibri" panose="020F0502020204030204" pitchFamily="34" charset="0"/>
              <a:ea typeface="宋体" panose="02010600030101010101" pitchFamily="2" charset="-122"/>
              <a:cs typeface="+mn-ea"/>
            </a:endParaRPr>
          </a:p>
        </p:txBody>
      </p:sp>
      <p:sp>
        <p:nvSpPr>
          <p:cNvPr id="3" name="矩形 2"/>
          <p:cNvSpPr/>
          <p:nvPr/>
        </p:nvSpPr>
        <p:spPr>
          <a:xfrm>
            <a:off x="0" y="539115"/>
            <a:ext cx="2856230" cy="584835"/>
          </a:xfrm>
          <a:prstGeom prst="rect">
            <a:avLst/>
          </a:prstGeom>
          <a:solidFill>
            <a:srgbClr val="FFCE06"/>
          </a:solidFill>
          <a:ln w="12700" cap="flat" cmpd="sng" algn="ctr">
            <a:noFill/>
            <a:prstDash val="solid"/>
            <a:miter lim="800000"/>
          </a:ln>
          <a:effectLst/>
        </p:spPr>
        <p:txBody>
          <a:bodyPr anchor="ct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 lastClr="FFFFFF"/>
                </a:solidFill>
                <a:latin typeface="Calibri" panose="020F0502020204030204" pitchFamily="34" charset="0"/>
                <a:ea typeface="+mn-ea"/>
                <a:cs typeface="+mn-ea"/>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CC66"/>
              </a:solidFill>
              <a:effectLst/>
              <a:uLnTx/>
              <a:uFillTx/>
              <a:latin typeface="Calibri" panose="020F0502020204030204" pitchFamily="34" charset="0"/>
              <a:ea typeface="宋体" panose="02010600030101010101" pitchFamily="2" charset="-122"/>
              <a:cs typeface="+mn-ea"/>
            </a:endParaRPr>
          </a:p>
        </p:txBody>
      </p:sp>
      <p:sp>
        <p:nvSpPr>
          <p:cNvPr id="8201" name="矩形 12"/>
          <p:cNvSpPr/>
          <p:nvPr/>
        </p:nvSpPr>
        <p:spPr>
          <a:xfrm>
            <a:off x="4151313" y="539909"/>
            <a:ext cx="2425700" cy="583565"/>
          </a:xfrm>
          <a:prstGeom prst="rect">
            <a:avLst/>
          </a:prstGeom>
          <a:noFill/>
          <a:ln w="9525">
            <a:noFill/>
          </a:ln>
        </p:spPr>
        <p:txBody>
          <a:bodyPr wrap="none">
            <a:spAutoFit/>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lvl="0" indent="0" algn="l" eaLnBrk="1" hangingPunct="1">
              <a:lnSpc>
                <a:spcPct val="100000"/>
              </a:lnSpc>
              <a:spcBef>
                <a:spcPct val="0"/>
              </a:spcBef>
              <a:buNone/>
            </a:pPr>
            <a:r>
              <a:rPr lang="en-US" altLang="zh-CN" sz="3200" dirty="0">
                <a:solidFill>
                  <a:schemeClr val="bg1"/>
                </a:solidFill>
                <a:latin typeface="Broadway" panose="04040905080B02020502" pitchFamily="82" charset="0"/>
                <a:sym typeface="+mn-ea"/>
              </a:rPr>
              <a:t>Reading A</a:t>
            </a:r>
          </a:p>
        </p:txBody>
      </p:sp>
      <p:grpSp>
        <p:nvGrpSpPr>
          <p:cNvPr id="19" name="组合 18"/>
          <p:cNvGrpSpPr/>
          <p:nvPr/>
        </p:nvGrpSpPr>
        <p:grpSpPr>
          <a:xfrm>
            <a:off x="867550" y="283464"/>
            <a:ext cx="1179420" cy="1051559"/>
            <a:chOff x="1313" y="323"/>
            <a:chExt cx="2280" cy="2032"/>
          </a:xfrm>
        </p:grpSpPr>
        <p:grpSp>
          <p:nvGrpSpPr>
            <p:cNvPr id="20" name="组合 158"/>
            <p:cNvGrpSpPr/>
            <p:nvPr/>
          </p:nvGrpSpPr>
          <p:grpSpPr>
            <a:xfrm>
              <a:off x="1313" y="323"/>
              <a:ext cx="2280" cy="2032"/>
              <a:chOff x="3720691" y="2824413"/>
              <a:chExt cx="1341120" cy="1209172"/>
            </a:xfrm>
          </p:grpSpPr>
          <p:sp>
            <p:nvSpPr>
              <p:cNvPr id="23" name="Freeform 5"/>
              <p:cNvSpPr/>
              <p:nvPr/>
            </p:nvSpPr>
            <p:spPr bwMode="auto">
              <a:xfrm rot="1855731">
                <a:off x="3720691" y="2824413"/>
                <a:ext cx="1341120" cy="1209172"/>
              </a:xfrm>
              <a:custGeom>
                <a:avLst/>
                <a:gdLst>
                  <a:gd name="T0" fmla="*/ 1052828 w 2740"/>
                  <a:gd name="T1" fmla="*/ 1144413 h 2446"/>
                  <a:gd name="T2" fmla="*/ 1005840 w 2740"/>
                  <a:gd name="T3" fmla="*/ 1191376 h 2446"/>
                  <a:gd name="T4" fmla="*/ 938784 w 2740"/>
                  <a:gd name="T5" fmla="*/ 1208678 h 2446"/>
                  <a:gd name="T6" fmla="*/ 399399 w 2740"/>
                  <a:gd name="T7" fmla="*/ 1208678 h 2446"/>
                  <a:gd name="T8" fmla="*/ 335280 w 2740"/>
                  <a:gd name="T9" fmla="*/ 1191376 h 2446"/>
                  <a:gd name="T10" fmla="*/ 288292 w 2740"/>
                  <a:gd name="T11" fmla="*/ 1143918 h 2446"/>
                  <a:gd name="T12" fmla="*/ 17621 w 2740"/>
                  <a:gd name="T13" fmla="*/ 670334 h 2446"/>
                  <a:gd name="T14" fmla="*/ 0 w 2740"/>
                  <a:gd name="T15" fmla="*/ 604586 h 2446"/>
                  <a:gd name="T16" fmla="*/ 17621 w 2740"/>
                  <a:gd name="T17" fmla="*/ 538344 h 2446"/>
                  <a:gd name="T18" fmla="*/ 287313 w 2740"/>
                  <a:gd name="T19" fmla="*/ 66737 h 2446"/>
                  <a:gd name="T20" fmla="*/ 335280 w 2740"/>
                  <a:gd name="T21" fmla="*/ 18291 h 2446"/>
                  <a:gd name="T22" fmla="*/ 396462 w 2740"/>
                  <a:gd name="T23" fmla="*/ 494 h 2446"/>
                  <a:gd name="T24" fmla="*/ 937805 w 2740"/>
                  <a:gd name="T25" fmla="*/ 494 h 2446"/>
                  <a:gd name="T26" fmla="*/ 1005840 w 2740"/>
                  <a:gd name="T27" fmla="*/ 18291 h 2446"/>
                  <a:gd name="T28" fmla="*/ 1052828 w 2740"/>
                  <a:gd name="T29" fmla="*/ 65254 h 2446"/>
                  <a:gd name="T30" fmla="*/ 1322521 w 2740"/>
                  <a:gd name="T31" fmla="*/ 536861 h 2446"/>
                  <a:gd name="T32" fmla="*/ 1341120 w 2740"/>
                  <a:gd name="T33" fmla="*/ 604586 h 2446"/>
                  <a:gd name="T34" fmla="*/ 1322031 w 2740"/>
                  <a:gd name="T35" fmla="*/ 672806 h 2446"/>
                  <a:gd name="T36" fmla="*/ 1052828 w 2740"/>
                  <a:gd name="T37" fmla="*/ 1144413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F9F9F9"/>
                  </a:gs>
                  <a:gs pos="100000">
                    <a:srgbClr val="D3D3D3"/>
                  </a:gs>
                </a:gsLst>
                <a:lin ang="5400000"/>
              </a:gradFill>
              <a:ln>
                <a:noFill/>
              </a:ln>
              <a:effectLst>
                <a:outerShdw blurRad="190500" dist="1143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sp>
            <p:nvSpPr>
              <p:cNvPr id="24" name="Freeform 5"/>
              <p:cNvSpPr/>
              <p:nvPr/>
            </p:nvSpPr>
            <p:spPr bwMode="auto">
              <a:xfrm rot="1855731">
                <a:off x="3764807" y="2863083"/>
                <a:ext cx="1264653" cy="1140756"/>
              </a:xfrm>
              <a:custGeom>
                <a:avLst/>
                <a:gdLst>
                  <a:gd name="T0" fmla="*/ 992799 w 2740"/>
                  <a:gd name="T1" fmla="*/ 1079661 h 2446"/>
                  <a:gd name="T2" fmla="*/ 948490 w 2740"/>
                  <a:gd name="T3" fmla="*/ 1123966 h 2446"/>
                  <a:gd name="T4" fmla="*/ 885257 w 2740"/>
                  <a:gd name="T5" fmla="*/ 1140290 h 2446"/>
                  <a:gd name="T6" fmla="*/ 376627 w 2740"/>
                  <a:gd name="T7" fmla="*/ 1140290 h 2446"/>
                  <a:gd name="T8" fmla="*/ 316163 w 2740"/>
                  <a:gd name="T9" fmla="*/ 1123966 h 2446"/>
                  <a:gd name="T10" fmla="*/ 271854 w 2740"/>
                  <a:gd name="T11" fmla="*/ 1079194 h 2446"/>
                  <a:gd name="T12" fmla="*/ 16616 w 2740"/>
                  <a:gd name="T13" fmla="*/ 632406 h 2446"/>
                  <a:gd name="T14" fmla="*/ 0 w 2740"/>
                  <a:gd name="T15" fmla="*/ 570378 h 2446"/>
                  <a:gd name="T16" fmla="*/ 16616 w 2740"/>
                  <a:gd name="T17" fmla="*/ 507884 h 2446"/>
                  <a:gd name="T18" fmla="*/ 270931 w 2740"/>
                  <a:gd name="T19" fmla="*/ 62961 h 2446"/>
                  <a:gd name="T20" fmla="*/ 316163 w 2740"/>
                  <a:gd name="T21" fmla="*/ 17256 h 2446"/>
                  <a:gd name="T22" fmla="*/ 373857 w 2740"/>
                  <a:gd name="T23" fmla="*/ 466 h 2446"/>
                  <a:gd name="T24" fmla="*/ 884334 w 2740"/>
                  <a:gd name="T25" fmla="*/ 466 h 2446"/>
                  <a:gd name="T26" fmla="*/ 948490 w 2740"/>
                  <a:gd name="T27" fmla="*/ 17256 h 2446"/>
                  <a:gd name="T28" fmla="*/ 992799 w 2740"/>
                  <a:gd name="T29" fmla="*/ 61562 h 2446"/>
                  <a:gd name="T30" fmla="*/ 1247114 w 2740"/>
                  <a:gd name="T31" fmla="*/ 506484 h 2446"/>
                  <a:gd name="T32" fmla="*/ 1264653 w 2740"/>
                  <a:gd name="T33" fmla="*/ 570378 h 2446"/>
                  <a:gd name="T34" fmla="*/ 1246652 w 2740"/>
                  <a:gd name="T35" fmla="*/ 634738 h 2446"/>
                  <a:gd name="T36" fmla="*/ 992799 w 2740"/>
                  <a:gd name="T37" fmla="*/ 1079661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rotWithShape="0">
                <a:gsLst>
                  <a:gs pos="0">
                    <a:srgbClr val="D3D3D3"/>
                  </a:gs>
                  <a:gs pos="100000">
                    <a:srgbClr val="F9F9F9"/>
                  </a:gs>
                </a:gsLst>
                <a:lin ang="21540000"/>
              </a:gradFill>
              <a:ln>
                <a:noFill/>
              </a:ln>
              <a:effectLst>
                <a:outerShdw blurRad="50800" dist="38100" dir="2700000" algn="tl" rotWithShape="0">
                  <a:srgbClr val="000000">
                    <a:alpha val="39999"/>
                  </a:srgbClr>
                </a:outerShdw>
              </a:effectLst>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ea"/>
                </a:endParaRPr>
              </a:p>
            </p:txBody>
          </p:sp>
        </p:grpSp>
        <p:sp>
          <p:nvSpPr>
            <p:cNvPr id="21" name="Freeform 5"/>
            <p:cNvSpPr/>
            <p:nvPr/>
          </p:nvSpPr>
          <p:spPr>
            <a:xfrm rot="1855731">
              <a:off x="1470" y="463"/>
              <a:ext cx="1965" cy="175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cmpd="sng">
              <a:solidFill>
                <a:srgbClr val="414455">
                  <a:alpha val="100000"/>
                </a:srgbClr>
              </a:solidFill>
              <a:prstDash val="sysDash"/>
              <a:miter lim="800000"/>
              <a:headEnd type="none" w="med" len="med"/>
              <a:tailEnd type="none" w="med" len="med"/>
            </a:ln>
          </p:spPr>
          <p:txBody>
            <a:bodyPr/>
            <a:ls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2pPr>
              <a:lvl3pPr marL="914400" lvl="2"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3pPr>
              <a:lvl4pPr marL="1371600" lvl="3"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4pPr>
              <a:lvl5pPr marL="1828800" lvl="4"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5pPr>
              <a:lvl6pPr marL="2286000" lvl="5"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6pPr>
              <a:lvl7pPr marL="2743200" lvl="6"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7pPr>
              <a:lvl8pPr marL="3200400" lvl="7"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8pPr>
              <a:lvl9pPr marL="3657600" lvl="8" indent="0" algn="l" defTabSz="914400" rtl="0" eaLnBrk="0" fontAlgn="base" latinLnBrk="0" hangingPunct="0">
                <a:lnSpc>
                  <a:spcPct val="100000"/>
                </a:lnSpc>
                <a:spcBef>
                  <a:spcPct val="0"/>
                </a:spcBef>
                <a:spcAft>
                  <a:spcPct val="0"/>
                </a:spcAft>
                <a:buNone/>
                <a:defRPr b="0" i="0" u="none" kern="1200" baseline="0">
                  <a:solidFill>
                    <a:sysClr val="windowText" lastClr="000000"/>
                  </a:solidFill>
                  <a:latin typeface="Arial" panose="020B0604020202020204" pitchFamily="34" charset="0"/>
                  <a:ea typeface="宋体" panose="02010600030101010101" pitchFamily="2" charset="-122"/>
                  <a:cs typeface="+mn-ea"/>
                </a:defRPr>
              </a:lvl9pPr>
            </a:lstStyle>
            <a:p>
              <a:endParaRPr lang="zh-CN" altLang="en-US"/>
            </a:p>
          </p:txBody>
        </p:sp>
        <p:pic>
          <p:nvPicPr>
            <p:cNvPr id="22" name="图片 21"/>
            <p:cNvPicPr>
              <a:picLocks noChangeAspect="1"/>
            </p:cNvPicPr>
            <p:nvPr/>
          </p:nvPicPr>
          <p:blipFill>
            <a:blip r:embed="rId2"/>
            <a:stretch>
              <a:fillRect/>
            </a:stretch>
          </p:blipFill>
          <p:spPr>
            <a:xfrm>
              <a:off x="1635" y="568"/>
              <a:ext cx="1538" cy="1537"/>
            </a:xfrm>
            <a:prstGeom prst="rect">
              <a:avLst/>
            </a:prstGeom>
            <a:noFill/>
            <a:ln w="9525">
              <a:noFill/>
            </a:ln>
          </p:spPr>
        </p:pic>
      </p:grpSp>
      <p:sp>
        <p:nvSpPr>
          <p:cNvPr id="13" name="圆角矩形 12">
            <a:hlinkClick r:id="rId3" action="ppaction://hlinksldjump"/>
          </p:cNvPr>
          <p:cNvSpPr/>
          <p:nvPr/>
        </p:nvSpPr>
        <p:spPr>
          <a:xfrm>
            <a:off x="3397250" y="3018155"/>
            <a:ext cx="3004820" cy="600710"/>
          </a:xfrm>
          <a:prstGeom prst="roundRect">
            <a:avLst/>
          </a:prstGeom>
          <a:ln>
            <a:noFill/>
          </a:ln>
          <a:effectLst>
            <a:outerShdw blurRad="76200" dist="76200" dir="8460000" algn="ctr">
              <a:srgbClr val="000000">
                <a:alpha val="25000"/>
              </a:srgbClr>
            </a:outerShdw>
          </a:effectLst>
          <a:scene3d>
            <a:camera prst="orthographicFront">
              <a:rot lat="0" lon="0" rev="0"/>
            </a:camera>
            <a:lightRig rig="contrasting" dir="t">
              <a:rot lat="0" lon="0" rev="1500000"/>
            </a:lightRig>
          </a:scene3d>
          <a:sp3d prstMaterial="metal">
            <a:bevelT w="88900" h="88900"/>
          </a:sp3d>
        </p:spPr>
        <p:style>
          <a:lnRef idx="0">
            <a:schemeClr val="accent2"/>
          </a:lnRef>
          <a:fillRef idx="3">
            <a:schemeClr val="accent2"/>
          </a:fillRef>
          <a:effectRef idx="3">
            <a:schemeClr val="accent2"/>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圆角矩形 13">
            <a:hlinkClick r:id="rId4" action="ppaction://hlinksldjump"/>
          </p:cNvPr>
          <p:cNvSpPr/>
          <p:nvPr/>
        </p:nvSpPr>
        <p:spPr>
          <a:xfrm>
            <a:off x="4745990" y="3763645"/>
            <a:ext cx="3004820" cy="600710"/>
          </a:xfrm>
          <a:prstGeom prst="roundRect">
            <a:avLst/>
          </a:prstGeom>
          <a:ln>
            <a:noFill/>
          </a:ln>
          <a:effectLst>
            <a:outerShdw blurRad="76200" dist="76200" dir="8460000" algn="ctr">
              <a:srgbClr val="000000">
                <a:alpha val="25000"/>
              </a:srgbClr>
            </a:outerShdw>
          </a:effectLst>
          <a:scene3d>
            <a:camera prst="orthographicFront">
              <a:rot lat="0" lon="0" rev="0"/>
            </a:camera>
            <a:lightRig rig="contrasting" dir="t">
              <a:rot lat="0" lon="0" rev="1500000"/>
            </a:lightRig>
          </a:scene3d>
          <a:sp3d prstMaterial="metal">
            <a:bevelT w="88900" h="88900"/>
          </a:sp3d>
        </p:spPr>
        <p:style>
          <a:lnRef idx="0">
            <a:schemeClr val="accent3"/>
          </a:lnRef>
          <a:fillRef idx="3">
            <a:schemeClr val="accent3"/>
          </a:fillRef>
          <a:effectRef idx="3">
            <a:schemeClr val="accent3"/>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圆角矩形 14">
            <a:hlinkClick r:id="rId5" action="ppaction://hlinksldjump"/>
          </p:cNvPr>
          <p:cNvSpPr/>
          <p:nvPr/>
        </p:nvSpPr>
        <p:spPr>
          <a:xfrm>
            <a:off x="6094730" y="4509135"/>
            <a:ext cx="3004820" cy="600710"/>
          </a:xfrm>
          <a:prstGeom prst="roundRect">
            <a:avLst/>
          </a:prstGeom>
          <a:ln>
            <a:noFill/>
          </a:ln>
          <a:effectLst>
            <a:outerShdw blurRad="76200" dist="76200" dir="8460000" algn="ctr">
              <a:srgbClr val="000000">
                <a:alpha val="25000"/>
              </a:srgbClr>
            </a:outerShdw>
          </a:effectLst>
          <a:scene3d>
            <a:camera prst="orthographicFront">
              <a:rot lat="0" lon="0" rev="0"/>
            </a:camera>
            <a:lightRig rig="contrasting" dir="t">
              <a:rot lat="0" lon="0" rev="1500000"/>
            </a:lightRig>
          </a:scene3d>
          <a:sp3d prstMaterial="metal">
            <a:bevelT w="88900" h="88900"/>
          </a:sp3d>
        </p:spPr>
        <p:style>
          <a:lnRef idx="0">
            <a:schemeClr val="accent4"/>
          </a:lnRef>
          <a:fillRef idx="3">
            <a:schemeClr val="accent4"/>
          </a:fillRef>
          <a:effectRef idx="3">
            <a:schemeClr val="accent4"/>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 name="圆角矩形 15">
            <a:hlinkClick r:id="rId6" action="ppaction://hlinksldjump"/>
          </p:cNvPr>
          <p:cNvSpPr/>
          <p:nvPr/>
        </p:nvSpPr>
        <p:spPr>
          <a:xfrm>
            <a:off x="7443470" y="5254625"/>
            <a:ext cx="3004820" cy="918210"/>
          </a:xfrm>
          <a:prstGeom prst="roundRect">
            <a:avLst/>
          </a:prstGeom>
          <a:ln>
            <a:noFill/>
          </a:ln>
          <a:effectLst>
            <a:outerShdw blurRad="76200" dist="76200" dir="8460000" algn="ctr">
              <a:srgbClr val="000000">
                <a:alpha val="25000"/>
              </a:srgbClr>
            </a:outerShdw>
          </a:effectLst>
          <a:scene3d>
            <a:camera prst="orthographicFront">
              <a:rot lat="0" lon="0" rev="0"/>
            </a:camera>
            <a:lightRig rig="contrasting" dir="t">
              <a:rot lat="0" lon="0" rev="1500000"/>
            </a:lightRig>
          </a:scene3d>
          <a:sp3d prstMaterial="metal">
            <a:bevelT w="88900" h="88900"/>
          </a:sp3d>
        </p:spPr>
        <p:style>
          <a:lnRef idx="0">
            <a:schemeClr val="accent5"/>
          </a:lnRef>
          <a:fillRef idx="3">
            <a:schemeClr val="accent5"/>
          </a:fillRef>
          <a:effectRef idx="3">
            <a:schemeClr val="accent5"/>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圆角矩形 16">
            <a:hlinkClick r:id="rId7" action="ppaction://hlinksldjump"/>
          </p:cNvPr>
          <p:cNvSpPr/>
          <p:nvPr/>
        </p:nvSpPr>
        <p:spPr>
          <a:xfrm>
            <a:off x="2048510" y="2272665"/>
            <a:ext cx="3004820" cy="600710"/>
          </a:xfrm>
          <a:prstGeom prst="roundRect">
            <a:avLst/>
          </a:prstGeom>
          <a:ln>
            <a:noFill/>
          </a:ln>
          <a:effectLst>
            <a:outerShdw blurRad="76200" dist="76200" dir="8460000" algn="ctr">
              <a:srgbClr val="000000">
                <a:alpha val="25000"/>
              </a:srgbClr>
            </a:outerShdw>
          </a:effectLst>
          <a:scene3d>
            <a:camera prst="orthographicFront">
              <a:rot lat="0" lon="0" rev="0"/>
            </a:camera>
            <a:lightRig rig="contrasting" dir="t">
              <a:rot lat="0" lon="0" rev="1500000"/>
            </a:lightRig>
          </a:scene3d>
          <a:sp3d prstMaterial="metal">
            <a:bevelT w="88900" h="88900"/>
          </a:sp3d>
        </p:spPr>
        <p:style>
          <a:lnRef idx="0">
            <a:schemeClr val="accent1"/>
          </a:lnRef>
          <a:fillRef idx="3">
            <a:schemeClr val="accent1"/>
          </a:fillRef>
          <a:effectRef idx="3">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文本框 7">
            <a:hlinkClick r:id="rId7" action="ppaction://hlinksldjump"/>
          </p:cNvPr>
          <p:cNvSpPr txBox="1"/>
          <p:nvPr/>
        </p:nvSpPr>
        <p:spPr>
          <a:xfrm>
            <a:off x="2192655" y="2339340"/>
            <a:ext cx="2772618" cy="461665"/>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00000"/>
              </a:lnSpc>
              <a:spcBef>
                <a:spcPct val="0"/>
              </a:spcBef>
              <a:spcAft>
                <a:spcPct val="35000"/>
              </a:spcAft>
            </a:pPr>
            <a:r>
              <a:rPr lang="en-US" altLang="zh-CN" sz="2400" b="1" dirty="0">
                <a:solidFill>
                  <a:schemeClr val="bg1"/>
                </a:solidFill>
                <a:sym typeface="+mn-ea"/>
              </a:rPr>
              <a:t>Cultural Background</a:t>
            </a:r>
          </a:p>
        </p:txBody>
      </p:sp>
      <p:sp>
        <p:nvSpPr>
          <p:cNvPr id="25" name="文本框 8">
            <a:hlinkClick r:id="rId3" action="ppaction://hlinksldjump"/>
          </p:cNvPr>
          <p:cNvSpPr txBox="1"/>
          <p:nvPr/>
        </p:nvSpPr>
        <p:spPr>
          <a:xfrm>
            <a:off x="3967480" y="3084830"/>
            <a:ext cx="1823256" cy="461665"/>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spcAft>
                <a:spcPct val="35000"/>
              </a:spcAft>
              <a:buClrTx/>
              <a:buSzTx/>
              <a:buFontTx/>
            </a:pPr>
            <a:r>
              <a:rPr lang="en-US" altLang="zh-CN" sz="2400" b="1" dirty="0">
                <a:solidFill>
                  <a:schemeClr val="bg1"/>
                </a:solidFill>
                <a:sym typeface="+mn-ea"/>
              </a:rPr>
              <a:t>Text Analysis</a:t>
            </a:r>
          </a:p>
        </p:txBody>
      </p:sp>
      <p:sp>
        <p:nvSpPr>
          <p:cNvPr id="26" name="文本框 9">
            <a:hlinkClick r:id="rId4" action="ppaction://hlinksldjump"/>
          </p:cNvPr>
          <p:cNvSpPr txBox="1"/>
          <p:nvPr/>
        </p:nvSpPr>
        <p:spPr>
          <a:xfrm>
            <a:off x="5199380" y="3807460"/>
            <a:ext cx="2181303" cy="461665"/>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spcAft>
                <a:spcPct val="35000"/>
              </a:spcAft>
              <a:buClrTx/>
              <a:buSzTx/>
              <a:buFontTx/>
            </a:pPr>
            <a:r>
              <a:rPr lang="en-US" altLang="zh-CN" sz="2400" b="1" dirty="0">
                <a:solidFill>
                  <a:schemeClr val="bg1"/>
                </a:solidFill>
                <a:sym typeface="+mn-ea"/>
              </a:rPr>
              <a:t>Language Focus</a:t>
            </a:r>
          </a:p>
        </p:txBody>
      </p:sp>
      <p:sp>
        <p:nvSpPr>
          <p:cNvPr id="27" name="文本框 10">
            <a:hlinkClick r:id="rId5" action="ppaction://hlinksldjump"/>
          </p:cNvPr>
          <p:cNvSpPr txBox="1"/>
          <p:nvPr/>
        </p:nvSpPr>
        <p:spPr>
          <a:xfrm>
            <a:off x="6119495" y="4545965"/>
            <a:ext cx="2962991" cy="461665"/>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spcAft>
                <a:spcPct val="35000"/>
              </a:spcAft>
              <a:buClrTx/>
              <a:buSzTx/>
              <a:buFontTx/>
            </a:pPr>
            <a:r>
              <a:rPr lang="en-US" altLang="zh-CN" sz="2400" b="1" dirty="0">
                <a:solidFill>
                  <a:schemeClr val="bg1"/>
                </a:solidFill>
                <a:sym typeface="+mn-ea"/>
              </a:rPr>
              <a:t>Further Enhancement</a:t>
            </a:r>
          </a:p>
        </p:txBody>
      </p:sp>
      <p:sp>
        <p:nvSpPr>
          <p:cNvPr id="28" name="文本框 11">
            <a:hlinkClick r:id="rId6" action="ppaction://hlinksldjump"/>
          </p:cNvPr>
          <p:cNvSpPr txBox="1"/>
          <p:nvPr/>
        </p:nvSpPr>
        <p:spPr>
          <a:xfrm>
            <a:off x="7865186" y="5335270"/>
            <a:ext cx="2206310" cy="830997"/>
          </a:xfrm>
          <a:prstGeom prst="rect">
            <a:avLst/>
          </a:prstGeom>
          <a:noFill/>
        </p:spPr>
        <p:txBody>
          <a:bodyPr wrap="non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ct val="0"/>
              </a:spcBef>
              <a:buClrTx/>
              <a:buSzTx/>
              <a:buFontTx/>
            </a:pPr>
            <a:r>
              <a:rPr lang="en-US" altLang="zh-CN" sz="2400" b="1" dirty="0">
                <a:solidFill>
                  <a:schemeClr val="bg1"/>
                </a:solidFill>
                <a:sym typeface="+mn-ea"/>
              </a:rPr>
              <a:t>Supplementary </a:t>
            </a:r>
          </a:p>
          <a:p>
            <a:pPr algn="ctr" fontAlgn="auto">
              <a:spcBef>
                <a:spcPct val="0"/>
              </a:spcBef>
              <a:buClrTx/>
              <a:buSzTx/>
              <a:buFontTx/>
            </a:pPr>
            <a:r>
              <a:rPr lang="en-US" altLang="zh-CN" sz="2400" b="1" dirty="0">
                <a:solidFill>
                  <a:schemeClr val="bg1"/>
                </a:solidFill>
                <a:sym typeface="+mn-ea"/>
              </a:rPr>
              <a:t>Resources</a:t>
            </a:r>
          </a:p>
        </p:txBody>
      </p:sp>
    </p:spTree>
  </p:cSld>
  <p:clrMapOvr>
    <a:masterClrMapping/>
  </p:clrMapOvr>
  <p:transition>
    <p:random/>
  </p:transition>
</p:sld>
</file>

<file path=ppt/tags/tag1.xml><?xml version="1.0" encoding="utf-8"?>
<p:tagLst xmlns:a="http://schemas.openxmlformats.org/drawingml/2006/main" xmlns:r="http://schemas.openxmlformats.org/officeDocument/2006/relationships" xmlns:p="http://schemas.openxmlformats.org/presentationml/2006/main">
  <p:tag name="KSO_WM_SLIDE_ID" val="diagram2020857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23*540"/>
  <p:tag name="KSO_WM_SLIDE_POSITION" val="0*0"/>
  <p:tag name="KSO_WM_TAG_VERSION" val="1.0"/>
  <p:tag name="KSO_WM_BEAUTIFY_FLAG" val="#wm#"/>
  <p:tag name="KSO_WM_TEMPLATE_CATEGORY" val="diagram"/>
  <p:tag name="KSO_WM_TEMPLATE_INDEX" val="20208575"/>
  <p:tag name="KSO_WM_SLIDE_LAYOUT" val="a_b_d"/>
  <p:tag name="KSO_WM_SLIDE_LAYOUT_CNT" val="1_1_1"/>
  <p:tag name="KSO_WM_SLIDE_LAYOUT_INFO" val="{&quot;direction&quot;:1,&quot;id&quot;:&quot;2020-06-26T08:22:30&quot;,&quot;maxSize&quot;:{&quot;size1&quot;:26.300000000000001},&quot;minSize&quot;:{&quot;size1&quot;:26.300000000000001},&quot;normalSize&quot;:{&quot;size1&quot;:26.300000000000001},&quot;subLayout&quot;:[{&quot;backgroundInfo&quot;:[{&quot;bottom&quot;:0,&quot;bottomAbs&quot;:false,&quot;left&quot;:0,&quot;leftAbs&quot;:false,&quot;right&quot;:-0.094955490000000004,&quot;rightAbs&quot;:false,&quot;top&quot;:0,&quot;topAbs&quot;:false,&quot;type&quot;:&quot;leftRight&quot;}],&quot;id&quot;:&quot;2020-06-26T08:22:30&quot;,&quot;margin&quot;:{&quot;bottom&quot;:8.4670000076293945,&quot;left&quot;:1.6929999589920044,&quot;right&quot;:0.026000002399086952,&quot;top&quot;:3.3870000839233398},&quot;maxSize&quot;:{&quot;size1&quot;:35.27166861074943},&quot;minSize&quot;:{&quot;size1&quot;:25.271668610749419},&quot;normalSize&quot;:{&quot;size1&quot;:28.827224166304973},&quot;subLayout&quot;:[{&quot;id&quot;:&quot;2020-06-26T08:22:30&quot;,&quot;margin&quot;:{&quot;bottom&quot;:0.037641759961843491,&quot;left&quot;:1.6929999589920044,&quot;right&quot;:0.026000002399086952,&quot;top&quot;:3.3870000839233398},&quot;type&quot;:0},{&quot;id&quot;:&quot;2020-06-26T08:22:30&quot;,&quot;margin&quot;:{&quot;bottom&quot;:8.4670000076293945,&quot;left&quot;:1.6929999589920044,&quot;right&quot;:0.026000002399086952,&quot;top&quot;:0.032913796603679657},&quot;type&quot;:0}],&quot;type&quot;:0},{&quot;id&quot;:&quot;2020-06-26T08:22:30&quot;,&quot;margin&quot;:{&quot;bottom&quot;:2.5399999618530273,&quot;left&quot;:2.0899999141693115,&quot;right&quot;:2.5399999618530273,&quot;top&quot;:2.1170001029968262},&quot;type&quot;:0}],&quot;type&quot;:0}"/>
  <p:tag name="KSO_WM_SLIDE_BACKGROUND" val="[&quot;leftRight&quot;]"/>
  <p:tag name="KSO_WM_SLIDE_RATIO" val="1.777778"/>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FILLPROP" val="[[{&quot;fill_id&quot;:&quot;95c973fcd6134020a63a4180aebd3213&quot;,&quot;fill_align&quot;:&quot;lm&quot;,&quot;text_align&quot;:&quot;lm&quot;,&quot;text_direction&quot;:&quot;horizontal&quot;,&quot;chip_types&quot;:[&quot;header&quot;]},{&quot;fill_id&quot;:&quot;1c24f19bff6c4bd6a5f20f57a535bdbe&quot;,&quot;fill_align&quot;:&quot;cm&quot;,&quot;text_align&quot;:&quot;cm&quot;,&quot;text_direction&quot;:&quot;horizontal&quot;,&quot;chip_types&quot;:[&quot;diagram&quot;,&quot;pictext&quot;,&quot;picture&quot;,&quot;chart&quot;,&quot;table&quot;,&quot;video&quot;],&quot;support_features&quot;:[&quot;collage&quot;,&quot;carousel&quot;]}],[{&quot;fill_id&quot;:&quot;95c973fcd6134020a63a4180aebd3213&quot;,&quot;fill_align&quot;:&quot;lm&quot;,&quot;text_align&quot;:&quot;lm&quot;,&quot;text_direction&quot;:&quot;horizontal&quot;,&quot;chip_types&quot;:[&quot;text&quot;]},{&quot;fill_id&quot;:&quot;1c24f19bff6c4bd6a5f20f57a535bdbe&quot;,&quot;fill_align&quot;:&quot;cm&quot;,&quot;text_align&quot;:&quot;lm&quot;,&quot;text_direction&quot;:&quot;horizontal&quot;,&quot;chip_types&quot;:[&quot;text&quot;]}]]"/>
  <p:tag name="KSO_WM_CHIP_XID" val="5ef21358a491bb0086638bf9"/>
  <p:tag name="KSO_WM_CHIP_GROUPID" val="5ef21358a491bb0086638bf8"/>
  <p:tag name="KSO_WM_SLIDE_BK_DARK_LIGHT" val="2"/>
  <p:tag name="KSO_WM_SLIDE_BACKGROUND_TYPE" val="leftRight"/>
  <p:tag name="KSO_WM_SLIDE_SUPPORT_FEATURE_TYPE" val="3"/>
  <p:tag name="KSO_WM_TEMPLATE_ASSEMBLE_XID" val="5ef53fc4ea5a3ac527a1893c"/>
  <p:tag name="KSO_WM_TEMPLATE_ASSEMBLE_GROUPID" val="5ef53fc4ea5a3ac527a1893c"/>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8575_1*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8575"/>
  <p:tag name="KSO_WM_UNIT_VALUE" val="375"/>
  <p:tag name="KSO_WM_TEMPLATE_ASSEMBLE_XID" val="5ef53fc4ea5a3ac527a1893c"/>
  <p:tag name="KSO_WM_TEMPLATE_ASSEMBLE_GROUPID" val="5ef53fc4ea5a3ac527a1893c"/>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8575_1*i*2"/>
  <p:tag name="KSO_WM_TEMPLATE_CATEGORY" val="diagram"/>
  <p:tag name="KSO_WM_TEMPLATE_INDEX" val="20208575"/>
  <p:tag name="KSO_WM_UNIT_LAYERLEVEL" val="1"/>
  <p:tag name="KSO_WM_TAG_VERSION" val="1.0"/>
  <p:tag name="KSO_WM_BEAUTIFY_FLAG" val="#wm#"/>
  <p:tag name="KSO_WM_UNIT_BLOCK" val="0"/>
  <p:tag name="KSO_WM_UNIT_SM_LIMIT_TYPE" val="1"/>
  <p:tag name="KSO_WM_UNIT_DEC_AREA_ID" val="b422f2034e864be2a6101a6a8509cec7"/>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21358a491bb0086638bf8"/>
  <p:tag name="KSO_WM_CHIP_XID" val="5ef21358a491bb0086638bf9"/>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315"/>
  <p:tag name="KSO_WM_TEMPLATE_ASSEMBLE_XID" val="5ef53fc4ea5a3ac527a1893c"/>
  <p:tag name="KSO_WM_TEMPLATE_ASSEMBLE_GROUPID" val="5ef53fc4ea5a3ac527a1893c"/>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8575_1*i*3"/>
  <p:tag name="KSO_WM_TEMPLATE_CATEGORY" val="diagram"/>
  <p:tag name="KSO_WM_TEMPLATE_INDEX" val="20208575"/>
  <p:tag name="KSO_WM_UNIT_LAYERLEVEL" val="1"/>
  <p:tag name="KSO_WM_TAG_VERSION" val="1.0"/>
  <p:tag name="KSO_WM_BEAUTIFY_FLAG" val="#wm#"/>
  <p:tag name="KSO_WM_UNIT_BLOCK" val="0"/>
  <p:tag name="KSO_WM_UNIT_SM_LIMIT_TYPE" val="1"/>
  <p:tag name="KSO_WM_UNIT_DEC_AREA_ID" val="0517c0a8d4e643faac4c14e8bfee663a"/>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21358a491bb0086638bf8"/>
  <p:tag name="KSO_WM_CHIP_XID" val="5ef21358a491bb0086638bf9"/>
  <p:tag name="KSO_WM_UNIT_TEXT_FILL_FORE_SCHEMECOLOR_INDEX_BRIGHTNESS" val="0"/>
  <p:tag name="KSO_WM_UNIT_TEXT_FILL_FORE_SCHEMECOLOR_INDEX" val="2"/>
  <p:tag name="KSO_WM_UNIT_TEXT_FILL_TYPE" val="1"/>
  <p:tag name="KSO_WM_UNIT_VALUE" val="252"/>
  <p:tag name="KSO_WM_TEMPLATE_ASSEMBLE_XID" val="5ef53fc4ea5a3ac527a1893c"/>
  <p:tag name="KSO_WM_TEMPLATE_ASSEMBLE_GROUPID" val="5ef53fc4ea5a3ac527a1893c"/>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8575_1*i*4"/>
  <p:tag name="KSO_WM_TEMPLATE_CATEGORY" val="diagram"/>
  <p:tag name="KSO_WM_TEMPLATE_INDEX" val="20208575"/>
  <p:tag name="KSO_WM_UNIT_LAYERLEVEL" val="1"/>
  <p:tag name="KSO_WM_TAG_VERSION" val="1.0"/>
  <p:tag name="KSO_WM_BEAUTIFY_FLAG" val="#wm#"/>
  <p:tag name="KSO_WM_UNIT_BLOCK" val="0"/>
  <p:tag name="KSO_WM_UNIT_SM_LIMIT_TYPE" val="1"/>
  <p:tag name="KSO_WM_UNIT_DEC_AREA_ID" val="758ca4e4af8c46b28d1a14bc3761a7aa"/>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CHIP_GROUPID" val="5ef21358a491bb0086638bf8"/>
  <p:tag name="KSO_WM_CHIP_XID" val="5ef21358a491bb0086638bf9"/>
  <p:tag name="KSO_WM_UNIT_LINE_FORE_SCHEMECOLOR_INDEX_BRIGHTNESS" val="0"/>
  <p:tag name="KSO_WM_UNIT_LINE_FORE_SCHEMECOLOR_INDEX" val="15"/>
  <p:tag name="KSO_WM_UNIT_LINE_FILL_TYPE" val="2"/>
  <p:tag name="KSO_WM_UNIT_TEXT_FILL_FORE_SCHEMECOLOR_INDEX_BRIGHTNESS" val="0"/>
  <p:tag name="KSO_WM_UNIT_TEXT_FILL_FORE_SCHEMECOLOR_INDEX" val="2"/>
  <p:tag name="KSO_WM_UNIT_TEXT_FILL_TYPE" val="1"/>
  <p:tag name="KSO_WM_UNIT_VALUE" val="630"/>
  <p:tag name="KSO_WM_TEMPLATE_ASSEMBLE_XID" val="5ef53fc4ea5a3ac527a1893c"/>
  <p:tag name="KSO_WM_TEMPLATE_ASSEMBLE_GROUPID" val="5ef53fc4ea5a3ac527a1893c"/>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8575_1*i*5"/>
  <p:tag name="KSO_WM_TEMPLATE_CATEGORY" val="diagram"/>
  <p:tag name="KSO_WM_TEMPLATE_INDEX" val="20208575"/>
  <p:tag name="KSO_WM_UNIT_LAYERLEVEL" val="1"/>
  <p:tag name="KSO_WM_TAG_VERSION" val="1.0"/>
  <p:tag name="KSO_WM_BEAUTIFY_FLAG" val="#wm#"/>
  <p:tag name="KSO_WM_UNIT_BLOCK" val="0"/>
  <p:tag name="KSO_WM_UNIT_SM_LIMIT_TYPE" val="1"/>
  <p:tag name="KSO_WM_UNIT_DEC_AREA_ID" val="660ef649c3cd4167ac48b71d6d399a1a"/>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CHIP_GROUPID" val="5ef21358a491bb0086638bf8"/>
  <p:tag name="KSO_WM_CHIP_XID" val="5ef21358a491bb0086638bf9"/>
  <p:tag name="KSO_WM_UNIT_FILL_FORE_SCHEMECOLOR_INDEX_BRIGHTNESS" val="0"/>
  <p:tag name="KSO_WM_UNIT_FILL_FORE_SCHEMECOLOR_INDEX" val="14"/>
  <p:tag name="KSO_WM_UNIT_FILL_TYPE" val="1"/>
  <p:tag name="KSO_WM_UNIT_VALUE" val="3"/>
  <p:tag name="KSO_WM_TEMPLATE_ASSEMBLE_XID" val="5ef53fc4ea5a3ac527a1893c"/>
  <p:tag name="KSO_WM_TEMPLATE_ASSEMBLE_GROUPID" val="5ef53fc4ea5a3ac527a1893c"/>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8575_1*i*6"/>
  <p:tag name="KSO_WM_TEMPLATE_CATEGORY" val="diagram"/>
  <p:tag name="KSO_WM_TEMPLATE_INDEX" val="20208575"/>
  <p:tag name="KSO_WM_UNIT_LAYERLEVEL" val="1"/>
  <p:tag name="KSO_WM_TAG_VERSION" val="1.0"/>
  <p:tag name="KSO_WM_BEAUTIFY_FLAG" val="#wm#"/>
  <p:tag name="KSO_WM_UNIT_BLOCK" val="0"/>
  <p:tag name="KSO_WM_UNIT_SM_LIMIT_TYPE" val="1"/>
  <p:tag name="KSO_WM_UNIT_DEC_AREA_ID" val="600c20734b6f4271bb27757094427133"/>
  <p:tag name="KSO_WM_UNIT_DECORATE_INFO" val="{&quot;ReferentInfo&quot;:{&quot;X&quot;:{&quot;Pos&quot;:0},&quot;Y&quot;:{&quot;Pos&quot;:0}},&quot;DecorateInfoX&quot;:{&quot;Pos&quot;:0,&quot;IsAbs&quot;:true},&quot;DecorateInfoY&quot;:{&quot;Pos&quot;:0,&quot;IsAbs&quot;:true},&quot;DecorateInfoW&quot;:{&quot;IsAbs&quot;:true},&quot;DecorateInfoH&quot;:{&quot;IsAbs&quot;:true}}"/>
  <p:tag name="KSO_WM_CHIP_GROUPID" val="5ef21358a491bb0086638bf8"/>
  <p:tag name="KSO_WM_CHIP_XID" val="5ef21358a491bb0086638bf9"/>
  <p:tag name="KSO_WM_UNIT_FILL_FORE_SCHEMECOLOR_INDEX_BRIGHTNESS" val="0"/>
  <p:tag name="KSO_WM_UNIT_FILL_FORE_SCHEMECOLOR_INDEX" val="14"/>
  <p:tag name="KSO_WM_UNIT_FILL_TYPE" val="1"/>
  <p:tag name="KSO_WM_UNIT_VALUE" val="3"/>
  <p:tag name="KSO_WM_TEMPLATE_ASSEMBLE_XID" val="5ef53fc4ea5a3ac527a1893c"/>
  <p:tag name="KSO_WM_TEMPLATE_ASSEMBLE_GROUPID" val="5ef53fc4ea5a3ac527a1893c"/>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8575"/>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08575"/>
</p:tagLst>
</file>

<file path=ppt/theme/theme1.xml><?xml version="1.0" encoding="utf-8"?>
<a:theme xmlns:a="http://schemas.openxmlformats.org/drawingml/2006/main" name="回顾">
  <a:themeElements>
    <a:clrScheme name="回顾">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6B9F25"/>
      </a:hlink>
      <a:folHlink>
        <a:srgbClr val="B26B02"/>
      </a:folHlink>
    </a:clrScheme>
    <a:fontScheme name="回顾">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txDef>
      <a:spPr>
        <a:noFill/>
      </a:spPr>
      <a:bodyPr wrap="square">
        <a:spAutoFit/>
      </a:bodyPr>
      <a:lstStyle>
        <a:defPPr algn="l">
          <a:defRPr sz="2400" dirty="0">
            <a:effectLst/>
            <a:latin typeface="Times New Roman" panose="02020603050405020304" pitchFamily="18" charset="0"/>
            <a:ea typeface="宋体" panose="02010600030101010101" pitchFamily="2"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5</TotalTime>
  <Words>7334</Words>
  <Application>Microsoft Office PowerPoint</Application>
  <PresentationFormat>宽屏</PresentationFormat>
  <Paragraphs>734</Paragraphs>
  <Slides>73</Slides>
  <Notes>10</Notes>
  <HiddenSlides>0</HiddenSlides>
  <MMClips>4</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73</vt:i4>
      </vt:variant>
    </vt:vector>
  </HeadingPairs>
  <TitlesOfParts>
    <vt:vector size="87" baseType="lpstr">
      <vt:lpstr>Americana XBd BT</vt:lpstr>
      <vt:lpstr>等线</vt:lpstr>
      <vt:lpstr>方正汉真广标简体</vt:lpstr>
      <vt:lpstr>微软雅黑</vt:lpstr>
      <vt:lpstr>Arial</vt:lpstr>
      <vt:lpstr>Bradley Hand ITC</vt:lpstr>
      <vt:lpstr>Broadway</vt:lpstr>
      <vt:lpstr>Calibri</vt:lpstr>
      <vt:lpstr>Calibri Light</vt:lpstr>
      <vt:lpstr>Kalinga</vt:lpstr>
      <vt:lpstr>Lucida Sans Unicode</vt:lpstr>
      <vt:lpstr>Times New Roman</vt:lpstr>
      <vt:lpstr>Wingdings</vt:lpstr>
      <vt:lpstr>回顾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1 University Education</dc:title>
  <dc:creator>wgq</dc:creator>
  <cp:lastModifiedBy>wgq</cp:lastModifiedBy>
  <cp:revision>295</cp:revision>
  <dcterms:created xsi:type="dcterms:W3CDTF">2020-08-15T02:55:00Z</dcterms:created>
  <dcterms:modified xsi:type="dcterms:W3CDTF">2020-09-04T09:27:55Z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